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5"/>
  </p:handout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110" d="100"/>
          <a:sy n="110" d="100"/>
        </p:scale>
        <p:origin x="168" y="96"/>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16388" name="Text Box 4"/>
          <p:cNvSpPr txBox="1">
            <a:spLocks noChangeArrowheads="1"/>
          </p:cNvSpPr>
          <p:nvPr userDrawn="1"/>
        </p:nvSpPr>
        <p:spPr bwMode="auto">
          <a:xfrm>
            <a:off x="4218940" y="1798955"/>
            <a:ext cx="3754755" cy="460375"/>
          </a:xfrm>
          <a:prstGeom prst="rect">
            <a:avLst/>
          </a:prstGeom>
          <a:noFill/>
          <a:ln w="9525">
            <a:noFill/>
            <a:miter lim="800000"/>
          </a:ln>
          <a:effectLst/>
        </p:spPr>
        <p:txBody>
          <a:bodyPr wrap="square">
            <a:spAutoFit/>
          </a:bodyPr>
          <a:p>
            <a:pPr algn="ctr">
              <a:spcBef>
                <a:spcPct val="50000"/>
              </a:spcBef>
            </a:pPr>
            <a:r>
              <a:rPr lang="zh-CN" sz="2400" b="1" dirty="0">
                <a:solidFill>
                  <a:schemeClr val="tx1"/>
                </a:solidFill>
                <a:effectLst/>
                <a:latin typeface="华文行楷" panose="02010800040101010101" pitchFamily="2" charset="-122"/>
                <a:ea typeface="华文行楷" panose="02010800040101010101" pitchFamily="2" charset="-122"/>
              </a:rPr>
              <a:t>雅礼天心中学</a:t>
            </a:r>
            <a:r>
              <a:rPr lang="en-US" altLang="zh-CN" sz="2400" b="1" dirty="0">
                <a:solidFill>
                  <a:schemeClr val="tx1"/>
                </a:solidFill>
                <a:effectLst/>
                <a:latin typeface="华文行楷" panose="02010800040101010101" pitchFamily="2" charset="-122"/>
                <a:ea typeface="华文行楷" panose="02010800040101010101" pitchFamily="2" charset="-122"/>
              </a:rPr>
              <a:t>——</a:t>
            </a:r>
            <a:r>
              <a:rPr lang="zh-CN" sz="2400" b="1" dirty="0">
                <a:solidFill>
                  <a:schemeClr val="tx1"/>
                </a:solidFill>
                <a:effectLst/>
                <a:latin typeface="华文行楷" panose="02010800040101010101" pitchFamily="2" charset="-122"/>
                <a:ea typeface="华文行楷" panose="02010800040101010101" pitchFamily="2" charset="-122"/>
              </a:rPr>
              <a:t>胡婧辉</a:t>
            </a:r>
            <a:endParaRPr lang="zh-CN" sz="2400" b="1" dirty="0">
              <a:solidFill>
                <a:schemeClr val="tx1"/>
              </a:solidFill>
              <a:effectLst/>
              <a:latin typeface="Arial" panose="020B0604020202020204" pitchFamily="34" charset="0"/>
              <a:ea typeface="华文行楷" panose="0201080004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4"/>
          <a:stretch>
            <a:fillRect/>
          </a:stretch>
        </p:blipFill>
        <p:spPr>
          <a:xfrm>
            <a:off x="-3810" y="-12700"/>
            <a:ext cx="12338685" cy="69405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xml"/><Relationship Id="rId2" Type="http://schemas.openxmlformats.org/officeDocument/2006/relationships/image" Target="../media/image17.jpeg"/><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xml"/><Relationship Id="rId2" Type="http://schemas.openxmlformats.org/officeDocument/2006/relationships/image" Target="../media/image19.jpeg"/><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1.xml"/><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xml"/><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864235" y="600075"/>
            <a:ext cx="10824210" cy="1014730"/>
          </a:xfrm>
          <a:prstGeom prst="rect">
            <a:avLst/>
          </a:prstGeom>
          <a:solidFill>
            <a:schemeClr val="bg1"/>
          </a:solidFill>
          <a:ln w="9525">
            <a:noFill/>
            <a:miter lim="800000"/>
          </a:ln>
          <a:effectLst/>
        </p:spPr>
        <p:txBody>
          <a:bodyPr wrap="square">
            <a:spAutoFit/>
          </a:bodyPr>
          <a:p>
            <a:pPr algn="ctr">
              <a:spcBef>
                <a:spcPct val="50000"/>
              </a:spcBef>
            </a:pPr>
            <a:r>
              <a:rPr lang="zh-CN" altLang="en-US" sz="6000" b="1" dirty="0">
                <a:solidFill>
                  <a:schemeClr val="tx1"/>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rPr>
              <a:t>第</a:t>
            </a:r>
            <a:r>
              <a:rPr lang="en-US" altLang="zh-CN" sz="6000" b="1">
                <a:solidFill>
                  <a:schemeClr val="tx1"/>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rPr>
              <a:t>12</a:t>
            </a:r>
            <a:r>
              <a:rPr lang="zh-CN" altLang="en-US" sz="6000" b="1" dirty="0">
                <a:solidFill>
                  <a:schemeClr val="tx1"/>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rPr>
              <a:t>课 </a:t>
            </a:r>
            <a:r>
              <a:rPr lang="zh-CN" altLang="en-US" sz="60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华文行楷" panose="02010800040101010101" pitchFamily="2" charset="-122"/>
              </a:rPr>
              <a:t> 亚洲殖民地人民的抗争</a:t>
            </a:r>
            <a:endParaRPr lang="zh-CN" altLang="en-US" sz="60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华文行楷" panose="02010800040101010101" pitchFamily="2" charset="-122"/>
            </a:endParaRPr>
          </a:p>
        </p:txBody>
      </p:sp>
      <p:sp>
        <p:nvSpPr>
          <p:cNvPr id="6" name="Rectangle 19">
            <a:hlinkClick r:id="" action="ppaction://noaction"/>
          </p:cNvPr>
          <p:cNvSpPr/>
          <p:nvPr/>
        </p:nvSpPr>
        <p:spPr>
          <a:xfrm>
            <a:off x="3299460" y="4364355"/>
            <a:ext cx="5953125" cy="914400"/>
          </a:xfrm>
          <a:prstGeom prst="rect">
            <a:avLst/>
          </a:prstGeom>
          <a:solidFill>
            <a:srgbClr val="F3B745">
              <a:lumMod val="40000"/>
              <a:lumOff val="60000"/>
            </a:srgbClr>
          </a:solidFill>
          <a:ln w="9525" cap="flat" cmpd="sng">
            <a:solidFill>
              <a:srgbClr val="000000"/>
            </a:solidFill>
            <a:prstDash val="solid"/>
            <a:miter/>
            <a:headEnd type="none" w="med" len="med"/>
            <a:tailEnd type="none" w="med" len="med"/>
          </a:ln>
        </p:spPr>
        <p:txBody>
          <a:bodyPr wrap="none" anchor="ctr"/>
          <a:p>
            <a:pPr algn="l"/>
            <a:r>
              <a:rPr lang="zh-CN" altLang="en-US" sz="4000" b="1" dirty="0">
                <a:latin typeface="Arial" panose="020B0604020202020204" pitchFamily="34" charset="0"/>
              </a:rPr>
              <a:t>二、土耳其的凯末尔革命</a:t>
            </a:r>
            <a:endParaRPr lang="zh-CN" altLang="en-US" sz="4000" b="1" dirty="0">
              <a:latin typeface="Arial" panose="020B0604020202020204" pitchFamily="34" charset="0"/>
            </a:endParaRPr>
          </a:p>
        </p:txBody>
      </p:sp>
      <p:sp>
        <p:nvSpPr>
          <p:cNvPr id="7" name="Rectangle 20">
            <a:hlinkClick r:id="" action="ppaction://noaction"/>
          </p:cNvPr>
          <p:cNvSpPr/>
          <p:nvPr/>
        </p:nvSpPr>
        <p:spPr>
          <a:xfrm>
            <a:off x="3300095" y="2750185"/>
            <a:ext cx="5953125" cy="838200"/>
          </a:xfrm>
          <a:prstGeom prst="rect">
            <a:avLst/>
          </a:prstGeom>
          <a:solidFill>
            <a:srgbClr val="F3B745">
              <a:lumMod val="20000"/>
              <a:lumOff val="80000"/>
            </a:srgbClr>
          </a:solidFill>
          <a:ln w="9525" cap="flat" cmpd="sng">
            <a:solidFill>
              <a:srgbClr val="000000"/>
            </a:solidFill>
            <a:prstDash val="solid"/>
            <a:miter/>
            <a:headEnd type="none" w="med" len="med"/>
            <a:tailEnd type="none" w="med" len="med"/>
          </a:ln>
        </p:spPr>
        <p:txBody>
          <a:bodyPr wrap="none" anchor="ctr"/>
          <a:p>
            <a:pPr algn="ctr"/>
            <a:r>
              <a:rPr lang="zh-CN" altLang="en-US" sz="4000" b="1" dirty="0">
                <a:latin typeface="Arial" panose="020B0604020202020204" pitchFamily="34" charset="0"/>
              </a:rPr>
              <a:t>一、印度的非暴力不合作</a:t>
            </a:r>
            <a:endParaRPr lang="zh-CN" altLang="en-US" sz="4000" b="1" dirty="0">
              <a:latin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rcRect b="3534"/>
          <a:stretch>
            <a:fillRect/>
          </a:stretch>
        </p:blipFill>
        <p:spPr>
          <a:xfrm>
            <a:off x="335915" y="307340"/>
            <a:ext cx="11520170" cy="6242685"/>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530225" y="450215"/>
            <a:ext cx="4998085" cy="583565"/>
          </a:xfrm>
          <a:prstGeom prst="rect">
            <a:avLst/>
          </a:prstGeom>
          <a:noFill/>
        </p:spPr>
        <p:txBody>
          <a:bodyPr wrap="square" rtlCol="0" anchor="t">
            <a:spAutoFit/>
          </a:bodyPr>
          <a:p>
            <a:r>
              <a:rPr lang="zh-CN" altLang="en-US" sz="3200" b="1"/>
              <a:t>英国伦敦的圣雄甘地雕像</a:t>
            </a:r>
            <a:endParaRPr lang="zh-CN" altLang="en-US" sz="3200" b="1"/>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矩形 1"/>
          <p:cNvSpPr/>
          <p:nvPr/>
        </p:nvSpPr>
        <p:spPr>
          <a:xfrm>
            <a:off x="505778" y="484823"/>
            <a:ext cx="2478405" cy="645160"/>
          </a:xfrm>
          <a:prstGeom prst="rect">
            <a:avLst/>
          </a:prstGeom>
          <a:solidFill>
            <a:schemeClr val="tx1"/>
          </a:solidFill>
          <a:ln w="9525">
            <a:noFill/>
          </a:ln>
        </p:spPr>
        <p:txBody>
          <a:bodyPr wrap="none">
            <a:spAutoFit/>
          </a:bodyPr>
          <a:p>
            <a:r>
              <a:rPr lang="zh-CN" altLang="en-US" sz="3600" b="1">
                <a:solidFill>
                  <a:schemeClr val="bg1"/>
                </a:solidFill>
                <a:latin typeface="Arial" panose="020B0604020202020204" pitchFamily="34" charset="0"/>
              </a:rPr>
              <a:t>印度</a:t>
            </a:r>
            <a:r>
              <a:rPr lang="zh-CN" altLang="en-US" sz="3600" b="1" dirty="0">
                <a:solidFill>
                  <a:schemeClr val="bg1"/>
                </a:solidFill>
                <a:latin typeface="Arial" panose="020B0604020202020204" pitchFamily="34" charset="0"/>
              </a:rPr>
              <a:t>独立：</a:t>
            </a:r>
            <a:endParaRPr lang="zh-CN" altLang="en-US" sz="3600" b="1" dirty="0">
              <a:solidFill>
                <a:schemeClr val="bg1"/>
              </a:solidFill>
              <a:latin typeface="Arial" panose="020B0604020202020204" pitchFamily="34" charset="0"/>
            </a:endParaRPr>
          </a:p>
        </p:txBody>
      </p:sp>
      <p:sp>
        <p:nvSpPr>
          <p:cNvPr id="10243" name="矩形 2"/>
          <p:cNvSpPr/>
          <p:nvPr/>
        </p:nvSpPr>
        <p:spPr>
          <a:xfrm>
            <a:off x="1473200" y="1736090"/>
            <a:ext cx="7219315" cy="1076325"/>
          </a:xfrm>
          <a:prstGeom prst="rect">
            <a:avLst/>
          </a:prstGeom>
          <a:noFill/>
          <a:ln w="9525">
            <a:noFill/>
          </a:ln>
        </p:spPr>
        <p:txBody>
          <a:bodyPr wrap="square">
            <a:spAutoFit/>
          </a:bodyPr>
          <a:p>
            <a:r>
              <a:rPr lang="en-US" altLang="zh-CN" sz="3200" b="1">
                <a:solidFill>
                  <a:srgbClr val="FF0000"/>
                </a:solidFill>
                <a:latin typeface="楷体_GB2312" pitchFamily="49" charset="-122"/>
                <a:ea typeface="楷体_GB2312" pitchFamily="49" charset="-122"/>
              </a:rPr>
              <a:t>1947</a:t>
            </a:r>
            <a:r>
              <a:rPr lang="zh-CN" altLang="en-US" sz="3200" b="1" dirty="0">
                <a:solidFill>
                  <a:srgbClr val="FF0000"/>
                </a:solidFill>
                <a:latin typeface="楷体_GB2312" pitchFamily="49" charset="-122"/>
                <a:ea typeface="楷体_GB2312" pitchFamily="49" charset="-122"/>
              </a:rPr>
              <a:t>年</a:t>
            </a:r>
            <a:r>
              <a:rPr lang="zh-CN" altLang="en-US" sz="3200" b="1" dirty="0">
                <a:latin typeface="楷体_GB2312" pitchFamily="49" charset="-122"/>
                <a:ea typeface="楷体_GB2312" pitchFamily="49" charset="-122"/>
              </a:rPr>
              <a:t>，英国被迫同意印度独立</a:t>
            </a:r>
            <a:endParaRPr lang="zh-CN" altLang="en-US" sz="3200" b="1" dirty="0">
              <a:latin typeface="楷体_GB2312" pitchFamily="49" charset="-122"/>
              <a:ea typeface="楷体_GB2312" pitchFamily="49" charset="-122"/>
            </a:endParaRPr>
          </a:p>
          <a:p>
            <a:r>
              <a:rPr lang="en-US" altLang="zh-CN" sz="3200" b="1">
                <a:solidFill>
                  <a:srgbClr val="FF0000"/>
                </a:solidFill>
                <a:latin typeface="楷体_GB2312" pitchFamily="49" charset="-122"/>
                <a:ea typeface="楷体_GB2312" pitchFamily="49" charset="-122"/>
              </a:rPr>
              <a:t>1950</a:t>
            </a:r>
            <a:r>
              <a:rPr lang="zh-CN" altLang="en-US" sz="3200" b="1" dirty="0">
                <a:solidFill>
                  <a:srgbClr val="FF0000"/>
                </a:solidFill>
                <a:latin typeface="楷体_GB2312" pitchFamily="49" charset="-122"/>
                <a:ea typeface="楷体_GB2312" pitchFamily="49" charset="-122"/>
              </a:rPr>
              <a:t>年</a:t>
            </a:r>
            <a:r>
              <a:rPr lang="zh-CN" altLang="en-US" sz="3200" b="1" dirty="0">
                <a:latin typeface="楷体_GB2312" pitchFamily="49" charset="-122"/>
                <a:ea typeface="楷体_GB2312" pitchFamily="49" charset="-122"/>
              </a:rPr>
              <a:t>印度建国，</a:t>
            </a:r>
            <a:r>
              <a:rPr lang="zh-CN" altLang="en-US" sz="3200" b="1" dirty="0">
                <a:solidFill>
                  <a:srgbClr val="FF0000"/>
                </a:solidFill>
                <a:latin typeface="楷体_GB2312" pitchFamily="49" charset="-122"/>
                <a:ea typeface="楷体_GB2312" pitchFamily="49" charset="-122"/>
              </a:rPr>
              <a:t>尼赫鲁</a:t>
            </a:r>
            <a:r>
              <a:rPr lang="zh-CN" altLang="en-US" sz="3200" b="1" dirty="0">
                <a:latin typeface="楷体_GB2312" pitchFamily="49" charset="-122"/>
                <a:ea typeface="楷体_GB2312" pitchFamily="49" charset="-122"/>
              </a:rPr>
              <a:t>成为首位总理</a:t>
            </a:r>
            <a:r>
              <a:rPr lang="en-US" altLang="zh-CN" sz="3200" b="1">
                <a:latin typeface="楷体_GB2312" pitchFamily="49" charset="-122"/>
                <a:ea typeface="楷体_GB2312" pitchFamily="49" charset="-122"/>
              </a:rPr>
              <a:t>.</a:t>
            </a:r>
            <a:endParaRPr lang="zh-CN" altLang="en-US" sz="3200" b="1" dirty="0">
              <a:latin typeface="楷体_GB2312" pitchFamily="49" charset="-122"/>
              <a:ea typeface="楷体_GB2312" pitchFamily="49" charset="-122"/>
            </a:endParaRPr>
          </a:p>
        </p:txBody>
      </p:sp>
      <p:sp>
        <p:nvSpPr>
          <p:cNvPr id="10244" name="矩形 3"/>
          <p:cNvSpPr/>
          <p:nvPr/>
        </p:nvSpPr>
        <p:spPr>
          <a:xfrm>
            <a:off x="1206500" y="4041775"/>
            <a:ext cx="7228840" cy="2061210"/>
          </a:xfrm>
          <a:prstGeom prst="rect">
            <a:avLst/>
          </a:prstGeom>
          <a:noFill/>
          <a:ln w="9525">
            <a:noFill/>
          </a:ln>
        </p:spPr>
        <p:txBody>
          <a:bodyPr wrap="square">
            <a:spAutoFit/>
          </a:bodyPr>
          <a:p>
            <a:r>
              <a:rPr lang="zh-CN" altLang="en-US" sz="3200" b="1" dirty="0">
                <a:latin typeface="Arial" panose="020B0604020202020204" pitchFamily="34" charset="0"/>
                <a:ea typeface="楷体_GB2312" pitchFamily="49" charset="-122"/>
              </a:rPr>
              <a:t>英国采取“分而治之”的政策。把原来的印度分为</a:t>
            </a:r>
            <a:r>
              <a:rPr lang="zh-CN" altLang="en-US" sz="3200" b="1" u="sng" dirty="0">
                <a:solidFill>
                  <a:srgbClr val="FF0000"/>
                </a:solidFill>
                <a:latin typeface="Arial" panose="020B0604020202020204" pitchFamily="34" charset="0"/>
                <a:ea typeface="楷体_GB2312" pitchFamily="49" charset="-122"/>
              </a:rPr>
              <a:t>印度</a:t>
            </a:r>
            <a:r>
              <a:rPr lang="zh-CN" altLang="en-US" sz="3200" b="1" dirty="0">
                <a:latin typeface="Arial" panose="020B0604020202020204" pitchFamily="34" charset="0"/>
                <a:ea typeface="楷体_GB2312" pitchFamily="49" charset="-122"/>
              </a:rPr>
              <a:t>和</a:t>
            </a:r>
            <a:r>
              <a:rPr lang="zh-CN" altLang="en-US" sz="3200" b="1" u="sng" dirty="0">
                <a:solidFill>
                  <a:srgbClr val="FF0000"/>
                </a:solidFill>
                <a:latin typeface="Arial" panose="020B0604020202020204" pitchFamily="34" charset="0"/>
                <a:ea typeface="楷体_GB2312" pitchFamily="49" charset="-122"/>
              </a:rPr>
              <a:t>巴基斯坦</a:t>
            </a:r>
            <a:r>
              <a:rPr lang="zh-CN" altLang="en-US" sz="3200" b="1" dirty="0">
                <a:latin typeface="Arial" panose="020B0604020202020204" pitchFamily="34" charset="0"/>
                <a:ea typeface="楷体_GB2312" pitchFamily="49" charset="-122"/>
              </a:rPr>
              <a:t>两个国家，实行</a:t>
            </a:r>
            <a:r>
              <a:rPr lang="zh-CN" altLang="en-US" sz="3200" b="1" dirty="0">
                <a:solidFill>
                  <a:srgbClr val="0000FF"/>
                </a:solidFill>
                <a:latin typeface="Arial" panose="020B0604020202020204" pitchFamily="34" charset="0"/>
                <a:ea typeface="楷体_GB2312" pitchFamily="49" charset="-122"/>
              </a:rPr>
              <a:t>印巴分治</a:t>
            </a:r>
            <a:r>
              <a:rPr lang="zh-CN" altLang="en-US" sz="3200" b="1" dirty="0">
                <a:latin typeface="Arial" panose="020B0604020202020204" pitchFamily="34" charset="0"/>
                <a:ea typeface="楷体_GB2312" pitchFamily="49" charset="-122"/>
              </a:rPr>
              <a:t>。</a:t>
            </a:r>
            <a:endParaRPr lang="zh-CN" altLang="en-US" sz="3200" b="1" dirty="0">
              <a:latin typeface="Arial" panose="020B0604020202020204" pitchFamily="34" charset="0"/>
              <a:ea typeface="楷体_GB2312" pitchFamily="49" charset="-122"/>
            </a:endParaRPr>
          </a:p>
          <a:p>
            <a:endParaRPr lang="zh-CN" altLang="en-US" sz="3200" b="1" dirty="0">
              <a:latin typeface="楷体_GB2312" pitchFamily="49" charset="-122"/>
              <a:ea typeface="楷体_GB2312" pitchFamily="49" charset="-122"/>
            </a:endParaRPr>
          </a:p>
        </p:txBody>
      </p:sp>
      <p:sp>
        <p:nvSpPr>
          <p:cNvPr id="10245" name="Text Box 5"/>
          <p:cNvSpPr txBox="1"/>
          <p:nvPr/>
        </p:nvSpPr>
        <p:spPr>
          <a:xfrm>
            <a:off x="1206183" y="3204528"/>
            <a:ext cx="2160587" cy="521970"/>
          </a:xfrm>
          <a:prstGeom prst="rect">
            <a:avLst/>
          </a:prstGeom>
          <a:noFill/>
          <a:ln w="9525">
            <a:noFill/>
          </a:ln>
        </p:spPr>
        <p:txBody>
          <a:bodyPr>
            <a:spAutoFit/>
          </a:bodyPr>
          <a:p>
            <a:r>
              <a:rPr lang="en-US" altLang="zh-CN" sz="2800" b="1">
                <a:latin typeface="Arial" panose="020B0604020202020204" pitchFamily="34" charset="0"/>
                <a:ea typeface="黑体" panose="02010609060101010101" pitchFamily="2" charset="-122"/>
              </a:rPr>
              <a:t> </a:t>
            </a:r>
            <a:r>
              <a:rPr lang="en-US" altLang="zh-CN" sz="2800" b="1">
                <a:latin typeface="Arial" panose="020B0604020202020204" pitchFamily="34" charset="0"/>
              </a:rPr>
              <a:t>②</a:t>
            </a:r>
            <a:r>
              <a:rPr lang="zh-CN" altLang="en-US" sz="2800" b="1" dirty="0">
                <a:latin typeface="Arial" panose="020B0604020202020204" pitchFamily="34" charset="0"/>
                <a:ea typeface="黑体" panose="02010609060101010101" pitchFamily="2" charset="-122"/>
              </a:rPr>
              <a:t>印巴分治</a:t>
            </a:r>
            <a:r>
              <a:rPr lang="zh-CN" altLang="en-US" sz="2800" dirty="0">
                <a:latin typeface="Arial" panose="020B0604020202020204" pitchFamily="34" charset="0"/>
                <a:ea typeface="黑体" panose="02010609060101010101" pitchFamily="2" charset="-122"/>
              </a:rPr>
              <a:t> </a:t>
            </a:r>
            <a:endParaRPr lang="zh-CN" altLang="en-US" sz="2800" dirty="0">
              <a:latin typeface="Arial" panose="020B0604020202020204" pitchFamily="34" charset="0"/>
              <a:ea typeface="黑体" panose="02010609060101010101" pitchFamily="2" charset="-122"/>
            </a:endParaRPr>
          </a:p>
        </p:txBody>
      </p:sp>
      <p:sp>
        <p:nvSpPr>
          <p:cNvPr id="10246" name="Text Box 6"/>
          <p:cNvSpPr txBox="1"/>
          <p:nvPr/>
        </p:nvSpPr>
        <p:spPr>
          <a:xfrm>
            <a:off x="1206183" y="1213803"/>
            <a:ext cx="1511300" cy="521970"/>
          </a:xfrm>
          <a:prstGeom prst="rect">
            <a:avLst/>
          </a:prstGeom>
          <a:noFill/>
          <a:ln w="9525">
            <a:noFill/>
          </a:ln>
        </p:spPr>
        <p:txBody>
          <a:bodyPr>
            <a:spAutoFit/>
          </a:bodyPr>
          <a:p>
            <a:r>
              <a:rPr lang="en-US" altLang="zh-CN" sz="2800" b="1">
                <a:latin typeface="Arial" panose="020B0604020202020204" pitchFamily="34" charset="0"/>
                <a:ea typeface="黑体" panose="02010609060101010101" pitchFamily="2" charset="-122"/>
              </a:rPr>
              <a:t> </a:t>
            </a:r>
            <a:r>
              <a:rPr lang="en-US" altLang="zh-CN" sz="2800" b="1">
                <a:latin typeface="Arial" panose="020B0604020202020204" pitchFamily="34" charset="0"/>
              </a:rPr>
              <a:t>①</a:t>
            </a:r>
            <a:r>
              <a:rPr lang="zh-CN" altLang="en-US" sz="2800" b="1" dirty="0">
                <a:latin typeface="Arial" panose="020B0604020202020204" pitchFamily="34" charset="0"/>
                <a:ea typeface="黑体" panose="02010609060101010101" pitchFamily="2" charset="-122"/>
              </a:rPr>
              <a:t>建国</a:t>
            </a:r>
            <a:endParaRPr lang="zh-CN" altLang="en-US" sz="2800" b="1" dirty="0">
              <a:latin typeface="Arial" panose="020B0604020202020204" pitchFamily="34" charset="0"/>
              <a:ea typeface="黑体" panose="02010609060101010101" pitchFamily="2" charset="-122"/>
            </a:endParaRPr>
          </a:p>
        </p:txBody>
      </p:sp>
      <p:pic>
        <p:nvPicPr>
          <p:cNvPr id="10251" name="图片 10250" descr="t01b0802519d89228da"/>
          <p:cNvPicPr>
            <a:picLocks noChangeAspect="1"/>
          </p:cNvPicPr>
          <p:nvPr/>
        </p:nvPicPr>
        <p:blipFill>
          <a:blip r:embed="rId1">
            <a:lum bright="-12000"/>
          </a:blip>
          <a:stretch>
            <a:fillRect/>
          </a:stretch>
        </p:blipFill>
        <p:spPr>
          <a:xfrm>
            <a:off x="8916353" y="653098"/>
            <a:ext cx="2560637" cy="3241675"/>
          </a:xfrm>
          <a:prstGeom prst="rect">
            <a:avLst/>
          </a:prstGeom>
          <a:noFill/>
          <a:ln w="9525">
            <a:noFill/>
          </a:ln>
          <a:effectLst>
            <a:outerShdw blurRad="63500" sx="102000" sy="102000" algn="ctr" rotWithShape="0">
              <a:prstClr val="black">
                <a:alpha val="40000"/>
              </a:prstClr>
            </a:outerShdw>
          </a:effectLst>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additive="base">
                                        <p:cTn id="7" dur="500" fill="hold"/>
                                        <p:tgtEl>
                                          <p:spTgt spid="10246"/>
                                        </p:tgtEl>
                                        <p:attrNameLst>
                                          <p:attrName>ppt_x</p:attrName>
                                        </p:attrNameLst>
                                      </p:cBhvr>
                                      <p:tavLst>
                                        <p:tav tm="0">
                                          <p:val>
                                            <p:strVal val="#ppt_x"/>
                                          </p:val>
                                        </p:tav>
                                        <p:tav tm="100000">
                                          <p:val>
                                            <p:strVal val="#ppt_x"/>
                                          </p:val>
                                        </p:tav>
                                      </p:tavLst>
                                    </p:anim>
                                    <p:anim calcmode="lin" valueType="num">
                                      <p:cBhvr additive="base">
                                        <p:cTn id="8" dur="500" fill="hold"/>
                                        <p:tgtEl>
                                          <p:spTgt spid="102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additive="base">
                                        <p:cTn id="11" dur="500" fill="hold"/>
                                        <p:tgtEl>
                                          <p:spTgt spid="10243"/>
                                        </p:tgtEl>
                                        <p:attrNameLst>
                                          <p:attrName>ppt_x</p:attrName>
                                        </p:attrNameLst>
                                      </p:cBhvr>
                                      <p:tavLst>
                                        <p:tav tm="0">
                                          <p:val>
                                            <p:strVal val="#ppt_x"/>
                                          </p:val>
                                        </p:tav>
                                        <p:tav tm="100000">
                                          <p:val>
                                            <p:strVal val="#ppt_x"/>
                                          </p:val>
                                        </p:tav>
                                      </p:tavLst>
                                    </p:anim>
                                    <p:anim calcmode="lin" valueType="num">
                                      <p:cBhvr additive="base">
                                        <p:cTn id="12"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51"/>
                                        </p:tgtEl>
                                        <p:attrNameLst>
                                          <p:attrName>style.visibility</p:attrName>
                                        </p:attrNameLst>
                                      </p:cBhvr>
                                      <p:to>
                                        <p:strVal val="visible"/>
                                      </p:to>
                                    </p:set>
                                    <p:anim calcmode="lin" valueType="num">
                                      <p:cBhvr additive="base">
                                        <p:cTn id="17" dur="500" fill="hold"/>
                                        <p:tgtEl>
                                          <p:spTgt spid="10251"/>
                                        </p:tgtEl>
                                        <p:attrNameLst>
                                          <p:attrName>ppt_x</p:attrName>
                                        </p:attrNameLst>
                                      </p:cBhvr>
                                      <p:tavLst>
                                        <p:tav tm="0">
                                          <p:val>
                                            <p:strVal val="#ppt_x"/>
                                          </p:val>
                                        </p:tav>
                                        <p:tav tm="100000">
                                          <p:val>
                                            <p:strVal val="#ppt_x"/>
                                          </p:val>
                                        </p:tav>
                                      </p:tavLst>
                                    </p:anim>
                                    <p:anim calcmode="lin" valueType="num">
                                      <p:cBhvr additive="base">
                                        <p:cTn id="18" dur="500" fill="hold"/>
                                        <p:tgtEl>
                                          <p:spTgt spid="1025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245"/>
                                        </p:tgtEl>
                                        <p:attrNameLst>
                                          <p:attrName>style.visibility</p:attrName>
                                        </p:attrNameLst>
                                      </p:cBhvr>
                                      <p:to>
                                        <p:strVal val="visible"/>
                                      </p:to>
                                    </p:set>
                                    <p:anim calcmode="lin" valueType="num">
                                      <p:cBhvr additive="base">
                                        <p:cTn id="23" dur="500" fill="hold"/>
                                        <p:tgtEl>
                                          <p:spTgt spid="10245"/>
                                        </p:tgtEl>
                                        <p:attrNameLst>
                                          <p:attrName>ppt_x</p:attrName>
                                        </p:attrNameLst>
                                      </p:cBhvr>
                                      <p:tavLst>
                                        <p:tav tm="0">
                                          <p:val>
                                            <p:strVal val="#ppt_x"/>
                                          </p:val>
                                        </p:tav>
                                        <p:tav tm="100000">
                                          <p:val>
                                            <p:strVal val="#ppt_x"/>
                                          </p:val>
                                        </p:tav>
                                      </p:tavLst>
                                    </p:anim>
                                    <p:anim calcmode="lin" valueType="num">
                                      <p:cBhvr additive="base">
                                        <p:cTn id="24" dur="500" fill="hold"/>
                                        <p:tgtEl>
                                          <p:spTgt spid="1024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244"/>
                                        </p:tgtEl>
                                        <p:attrNameLst>
                                          <p:attrName>style.visibility</p:attrName>
                                        </p:attrNameLst>
                                      </p:cBhvr>
                                      <p:to>
                                        <p:strVal val="visible"/>
                                      </p:to>
                                    </p:set>
                                    <p:anim calcmode="lin" valueType="num">
                                      <p:cBhvr additive="base">
                                        <p:cTn id="27" dur="500" fill="hold"/>
                                        <p:tgtEl>
                                          <p:spTgt spid="10244"/>
                                        </p:tgtEl>
                                        <p:attrNameLst>
                                          <p:attrName>ppt_x</p:attrName>
                                        </p:attrNameLst>
                                      </p:cBhvr>
                                      <p:tavLst>
                                        <p:tav tm="0">
                                          <p:val>
                                            <p:strVal val="#ppt_x"/>
                                          </p:val>
                                        </p:tav>
                                        <p:tav tm="100000">
                                          <p:val>
                                            <p:strVal val="#ppt_x"/>
                                          </p:val>
                                        </p:tav>
                                      </p:tavLst>
                                    </p:anim>
                                    <p:anim calcmode="lin" valueType="num">
                                      <p:cBhvr additive="base">
                                        <p:cTn id="2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P spid="102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59155" y="575310"/>
            <a:ext cx="6271895" cy="5707380"/>
          </a:xfrm>
          <a:prstGeom prst="rect">
            <a:avLst/>
          </a:prstGeom>
          <a:effectLst>
            <a:outerShdw blurRad="63500" sx="102000" sy="102000" algn="ctr" rotWithShape="0">
              <a:prstClr val="black">
                <a:alpha val="40000"/>
              </a:prstClr>
            </a:outerShdw>
          </a:effectLst>
        </p:spPr>
      </p:pic>
      <p:sp>
        <p:nvSpPr>
          <p:cNvPr id="58372" name="Rectangle 6"/>
          <p:cNvSpPr/>
          <p:nvPr/>
        </p:nvSpPr>
        <p:spPr>
          <a:xfrm>
            <a:off x="7508240" y="1413193"/>
            <a:ext cx="4005580" cy="4030980"/>
          </a:xfrm>
          <a:prstGeom prst="rect">
            <a:avLst/>
          </a:prstGeom>
          <a:noFill/>
          <a:ln w="9525">
            <a:noFill/>
          </a:ln>
        </p:spPr>
        <p:txBody>
          <a:bodyPr wrap="square" anchor="ctr">
            <a:spAutoFit/>
          </a:bodyPr>
          <a:p>
            <a:pPr algn="l"/>
            <a:r>
              <a:rPr lang="en-US" altLang="zh-CN" sz="3200" b="1" dirty="0">
                <a:solidFill>
                  <a:schemeClr val="tx1"/>
                </a:solidFill>
                <a:latin typeface="Arial" panose="020B0604020202020204" pitchFamily="34" charset="0"/>
              </a:rPr>
              <a:t>       </a:t>
            </a:r>
            <a:r>
              <a:rPr lang="zh-CN" altLang="en-US" sz="3200" b="1" dirty="0">
                <a:solidFill>
                  <a:schemeClr val="tx1"/>
                </a:solidFill>
                <a:latin typeface="Arial" panose="020B0604020202020204" pitchFamily="34" charset="0"/>
              </a:rPr>
              <a:t>印巴分治后，双方冲突不断，穆斯林与印度教的宗教之争问题，尤其</a:t>
            </a:r>
            <a:r>
              <a:rPr lang="zh-CN" altLang="en-US" sz="3200" b="1" dirty="0">
                <a:solidFill>
                  <a:srgbClr val="FF0000"/>
                </a:solidFill>
                <a:effectLst>
                  <a:outerShdw blurRad="38100" dist="38100" dir="2700000" algn="tl">
                    <a:srgbClr val="000000">
                      <a:alpha val="43137"/>
                    </a:srgbClr>
                  </a:outerShdw>
                </a:effectLst>
                <a:latin typeface="Arial" panose="020B0604020202020204" pitchFamily="34" charset="0"/>
              </a:rPr>
              <a:t>克什米尔的归属问题</a:t>
            </a:r>
            <a:r>
              <a:rPr lang="zh-CN" altLang="en-US" sz="3200" b="1" dirty="0">
                <a:solidFill>
                  <a:schemeClr val="tx1"/>
                </a:solidFill>
                <a:latin typeface="Arial" panose="020B0604020202020204" pitchFamily="34" charset="0"/>
              </a:rPr>
              <a:t>是双方冲突的焦点，造成了印巴两国之间的流血冲突和战争。</a:t>
            </a:r>
            <a:endParaRPr lang="zh-CN" altLang="en-US" sz="3200" b="1" dirty="0">
              <a:solidFill>
                <a:schemeClr val="tx1"/>
              </a:solidFill>
              <a:latin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8372"/>
                                        </p:tgtEl>
                                        <p:attrNameLst>
                                          <p:attrName>style.visibility</p:attrName>
                                        </p:attrNameLst>
                                      </p:cBhvr>
                                      <p:to>
                                        <p:strVal val="visible"/>
                                      </p:to>
                                    </p:set>
                                    <p:anim by="(-#ppt_w*2)" calcmode="lin" valueType="num">
                                      <p:cBhvr rctx="PPT">
                                        <p:cTn id="7" dur="500" autoRev="1" fill="hold">
                                          <p:stCondLst>
                                            <p:cond delay="0"/>
                                          </p:stCondLst>
                                        </p:cTn>
                                        <p:tgtEl>
                                          <p:spTgt spid="58372"/>
                                        </p:tgtEl>
                                        <p:attrNameLst>
                                          <p:attrName>ppt_w</p:attrName>
                                        </p:attrNameLst>
                                      </p:cBhvr>
                                    </p:anim>
                                    <p:anim by="(#ppt_w*0.50)" calcmode="lin" valueType="num">
                                      <p:cBhvr>
                                        <p:cTn id="8" dur="500" decel="50000" autoRev="1" fill="hold">
                                          <p:stCondLst>
                                            <p:cond delay="0"/>
                                          </p:stCondLst>
                                        </p:cTn>
                                        <p:tgtEl>
                                          <p:spTgt spid="58372"/>
                                        </p:tgtEl>
                                        <p:attrNameLst>
                                          <p:attrName>ppt_x</p:attrName>
                                        </p:attrNameLst>
                                      </p:cBhvr>
                                    </p:anim>
                                    <p:anim from="(-#ppt_h/2)" to="(#ppt_y)" calcmode="lin" valueType="num">
                                      <p:cBhvr>
                                        <p:cTn id="9" dur="1000" fill="hold">
                                          <p:stCondLst>
                                            <p:cond delay="0"/>
                                          </p:stCondLst>
                                        </p:cTn>
                                        <p:tgtEl>
                                          <p:spTgt spid="58372"/>
                                        </p:tgtEl>
                                        <p:attrNameLst>
                                          <p:attrName>ppt_y</p:attrName>
                                        </p:attrNameLst>
                                      </p:cBhvr>
                                    </p:anim>
                                    <p:animRot by="21600000">
                                      <p:cBhvr>
                                        <p:cTn id="10" dur="1000" fill="hold">
                                          <p:stCondLst>
                                            <p:cond delay="0"/>
                                          </p:stCondLst>
                                        </p:cTn>
                                        <p:tgtEl>
                                          <p:spTgt spid="583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nvSpPr>
        <p:spPr>
          <a:xfrm>
            <a:off x="1063625" y="289560"/>
            <a:ext cx="3529013" cy="928688"/>
          </a:xfrm>
          <a:prstGeom prst="rect">
            <a:avLst/>
          </a:prstGeom>
          <a:noFill/>
          <a:ln w="9525">
            <a:noFill/>
          </a:ln>
        </p:spPr>
        <p:txBody>
          <a:bodyPr vert="horz" wrap="square" lIns="91440" tIns="45720" rIns="91440" bIns="45720" anchor="b"/>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eaLnBrk="1" hangingPunct="1"/>
            <a:r>
              <a:rPr lang="zh-CN" altLang="en-US" sz="3600" b="1" dirty="0">
                <a:solidFill>
                  <a:srgbClr val="0000FF"/>
                </a:solidFill>
              </a:rPr>
              <a:t>克什米尔问题</a:t>
            </a:r>
            <a:endParaRPr lang="zh-CN" altLang="en-US" sz="3600" b="1" dirty="0">
              <a:solidFill>
                <a:srgbClr val="0000FF"/>
              </a:solidFill>
            </a:endParaRPr>
          </a:p>
        </p:txBody>
      </p:sp>
      <p:pic>
        <p:nvPicPr>
          <p:cNvPr id="14339" name="Picture 3" descr="4月6日，在印控克什米尔地区首府斯利那加，一名印度士兵在发生大火的一个旅游接待中心门口警戒"/>
          <p:cNvPicPr>
            <a:picLocks noChangeAspect="1"/>
          </p:cNvPicPr>
          <p:nvPr/>
        </p:nvPicPr>
        <p:blipFill>
          <a:blip r:embed="rId1"/>
          <a:stretch>
            <a:fillRect/>
          </a:stretch>
        </p:blipFill>
        <p:spPr>
          <a:xfrm>
            <a:off x="426720" y="2242185"/>
            <a:ext cx="6190615" cy="4187825"/>
          </a:xfrm>
          <a:prstGeom prst="rect">
            <a:avLst/>
          </a:prstGeom>
          <a:effectLst>
            <a:outerShdw blurRad="63500" sx="102000" sy="102000" algn="ctr" rotWithShape="0">
              <a:prstClr val="black">
                <a:alpha val="40000"/>
              </a:prstClr>
            </a:outerShdw>
          </a:effectLst>
        </p:spPr>
      </p:pic>
      <p:pic>
        <p:nvPicPr>
          <p:cNvPr id="14340" name="Picture 5" descr="印度警察冲入克什米尔地区武装分子藏匿地"/>
          <p:cNvPicPr>
            <a:picLocks noChangeAspect="1"/>
          </p:cNvPicPr>
          <p:nvPr/>
        </p:nvPicPr>
        <p:blipFill>
          <a:blip r:embed="rId2"/>
          <a:stretch>
            <a:fillRect/>
          </a:stretch>
        </p:blipFill>
        <p:spPr>
          <a:xfrm>
            <a:off x="5773420" y="393065"/>
            <a:ext cx="6192520" cy="4032250"/>
          </a:xfrm>
          <a:prstGeom prst="rect">
            <a:avLst/>
          </a:prstGeom>
          <a:noFill/>
          <a:ln w="9525">
            <a:noFill/>
          </a:ln>
          <a:effectLst>
            <a:outerShdw blurRad="63500" sx="102000" sy="102000" algn="ctr" rotWithShape="0">
              <a:prstClr val="black">
                <a:alpha val="40000"/>
              </a:prstClr>
            </a:outerShdw>
          </a:effectLst>
        </p:spPr>
      </p:pic>
      <p:sp>
        <p:nvSpPr>
          <p:cNvPr id="15366" name="Text Box 6"/>
          <p:cNvSpPr txBox="1"/>
          <p:nvPr/>
        </p:nvSpPr>
        <p:spPr>
          <a:xfrm>
            <a:off x="812800" y="1297623"/>
            <a:ext cx="4115435" cy="521970"/>
          </a:xfrm>
          <a:prstGeom prst="rect">
            <a:avLst/>
          </a:prstGeom>
          <a:noFill/>
          <a:ln w="9525">
            <a:noFill/>
          </a:ln>
        </p:spPr>
        <p:txBody>
          <a:bodyPr wrap="none">
            <a:spAutoFit/>
          </a:bodyPr>
          <a:p>
            <a:r>
              <a:rPr lang="zh-CN" altLang="en-US" sz="2800" b="1" dirty="0">
                <a:solidFill>
                  <a:srgbClr val="FF0000"/>
                </a:solidFill>
                <a:latin typeface="Arial" panose="020B0604020202020204" pitchFamily="34" charset="0"/>
              </a:rPr>
              <a:t>（印巴冲突的主要问题）</a:t>
            </a:r>
            <a:endParaRPr lang="zh-CN" altLang="en-US" sz="2800" b="1" dirty="0">
              <a:solidFill>
                <a:srgbClr val="FF0000"/>
              </a:solidFill>
              <a:latin typeface="Arial" panose="020B0604020202020204" pitchFamily="34" charset="0"/>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p:cNvSpPr>
          <p:nvPr/>
        </p:nvSpPr>
        <p:spPr>
          <a:xfrm>
            <a:off x="1981200" y="132715"/>
            <a:ext cx="8229600" cy="796925"/>
          </a:xfrm>
          <a:prstGeom prst="rect">
            <a:avLst/>
          </a:prstGeom>
          <a:noFill/>
          <a:ln w="9525">
            <a:noFill/>
          </a:ln>
        </p:spPr>
        <p:txBody>
          <a:bodyPr vert="horz" wrap="square" lIns="91440" tIns="45720" rIns="91440" bIns="45720" anchor="ctr" anchorCtr="1"/>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eaLnBrk="1" hangingPunct="1"/>
            <a:r>
              <a:rPr lang="zh-CN" altLang="en-US" dirty="0">
                <a:solidFill>
                  <a:schemeClr val="tx1"/>
                </a:solidFill>
                <a:effectLst>
                  <a:outerShdw blurRad="38100" dist="38100" dir="2700000">
                    <a:srgbClr val="C0C0C0"/>
                  </a:outerShdw>
                </a:effectLst>
              </a:rPr>
              <a:t>今日印度</a:t>
            </a:r>
            <a:endParaRPr lang="zh-CN" altLang="en-US" dirty="0">
              <a:solidFill>
                <a:schemeClr val="tx1"/>
              </a:solidFill>
              <a:effectLst>
                <a:outerShdw blurRad="38100" dist="38100" dir="2700000">
                  <a:srgbClr val="C0C0C0"/>
                </a:outerShdw>
              </a:effectLst>
            </a:endParaRPr>
          </a:p>
        </p:txBody>
      </p:sp>
      <p:sp>
        <p:nvSpPr>
          <p:cNvPr id="59395" name="Rectangle 3"/>
          <p:cNvSpPr>
            <a:spLocks noGrp="1"/>
          </p:cNvSpPr>
          <p:nvPr/>
        </p:nvSpPr>
        <p:spPr>
          <a:xfrm>
            <a:off x="2057400" y="838200"/>
            <a:ext cx="8359775" cy="4922838"/>
          </a:xfrm>
          <a:prstGeom prst="rect">
            <a:avLst/>
          </a:prstGeom>
          <a:noFill/>
          <a:ln w="9525">
            <a:noFill/>
          </a:ln>
        </p:spPr>
        <p:txBody>
          <a:bodyPr vert="horz" wrap="square" lIns="91440" tIns="45720" rIns="91440" bIns="45720" ancho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zh-CN" altLang="en-US" sz="2800" b="1" dirty="0">
                <a:effectLst>
                  <a:outerShdw blurRad="38100" dist="38100" dir="2700000">
                    <a:srgbClr val="C0C0C0"/>
                  </a:outerShdw>
                </a:effectLst>
              </a:rPr>
              <a:t>人口十几亿，国土面积排世界第七的发展中大国</a:t>
            </a:r>
            <a:r>
              <a:rPr lang="zh-CN" altLang="en-US" b="1" dirty="0">
                <a:effectLst>
                  <a:outerShdw blurRad="38100" dist="38100" dir="2700000">
                    <a:srgbClr val="C0C0C0"/>
                  </a:outerShdw>
                </a:effectLst>
              </a:rPr>
              <a:t>。</a:t>
            </a:r>
            <a:endParaRPr lang="zh-CN" altLang="en-US" b="1" dirty="0">
              <a:effectLst>
                <a:outerShdw blurRad="38100" dist="38100" dir="2700000">
                  <a:srgbClr val="C0C0C0"/>
                </a:outerShdw>
              </a:effectLst>
            </a:endParaRPr>
          </a:p>
          <a:p>
            <a:pPr eaLnBrk="1" hangingPunct="1"/>
            <a:r>
              <a:rPr lang="zh-CN" altLang="en-US" sz="2800" dirty="0"/>
              <a:t>与第一、第二产业相比，印度第三产业的发展现状是相对较好，印度软件、商务外包装等服务业和旅游业较繁荣。 但产业不协调，发展受阻。</a:t>
            </a:r>
            <a:endParaRPr lang="zh-CN" altLang="en-US" sz="2800" dirty="0"/>
          </a:p>
        </p:txBody>
      </p:sp>
      <p:pic>
        <p:nvPicPr>
          <p:cNvPr id="59400" name="图片 59399" descr="t01c2a3b9fc549f9218"/>
          <p:cNvPicPr>
            <a:picLocks noChangeAspect="1"/>
          </p:cNvPicPr>
          <p:nvPr/>
        </p:nvPicPr>
        <p:blipFill>
          <a:blip r:embed="rId1"/>
          <a:stretch>
            <a:fillRect/>
          </a:stretch>
        </p:blipFill>
        <p:spPr>
          <a:xfrm>
            <a:off x="6361430" y="2997200"/>
            <a:ext cx="4977765" cy="3527425"/>
          </a:xfrm>
          <a:prstGeom prst="rect">
            <a:avLst/>
          </a:prstGeom>
          <a:noFill/>
          <a:ln w="9525">
            <a:noFill/>
          </a:ln>
          <a:effectLst>
            <a:outerShdw blurRad="63500" sx="102000" sy="102000" algn="ctr" rotWithShape="0">
              <a:prstClr val="black">
                <a:alpha val="40000"/>
              </a:prstClr>
            </a:outerShdw>
          </a:effectLst>
        </p:spPr>
      </p:pic>
      <p:pic>
        <p:nvPicPr>
          <p:cNvPr id="59402" name="图片 59401" descr="t018ccf6f7a2347d30e"/>
          <p:cNvPicPr>
            <a:picLocks noChangeAspect="1"/>
          </p:cNvPicPr>
          <p:nvPr/>
        </p:nvPicPr>
        <p:blipFill>
          <a:blip r:embed="rId2"/>
          <a:stretch>
            <a:fillRect/>
          </a:stretch>
        </p:blipFill>
        <p:spPr>
          <a:xfrm>
            <a:off x="831215" y="2997200"/>
            <a:ext cx="5193665" cy="3476625"/>
          </a:xfrm>
          <a:prstGeom prst="rect">
            <a:avLst/>
          </a:prstGeom>
          <a:noFill/>
          <a:ln w="9525">
            <a:noFill/>
          </a:ln>
          <a:effectLst>
            <a:outerShdw blurRad="63500" sx="102000" sy="102000" algn="ctr" rotWithShape="0">
              <a:prstClr val="black">
                <a:alpha val="40000"/>
              </a:prstClr>
            </a:outerShdw>
          </a:effectLst>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983615" y="494665"/>
            <a:ext cx="3492500" cy="5047615"/>
          </a:xfrm>
          <a:prstGeom prst="rect">
            <a:avLst/>
          </a:prstGeom>
          <a:effectLst>
            <a:outerShdw blurRad="63500" sx="102000" sy="102000" algn="ctr" rotWithShape="0">
              <a:prstClr val="black">
                <a:alpha val="40000"/>
              </a:prstClr>
            </a:outerShdw>
          </a:effectLst>
        </p:spPr>
      </p:pic>
      <p:sp>
        <p:nvSpPr>
          <p:cNvPr id="68615" name="Text Box 7"/>
          <p:cNvSpPr txBox="1">
            <a:spLocks noChangeArrowheads="1"/>
          </p:cNvSpPr>
          <p:nvPr/>
        </p:nvSpPr>
        <p:spPr bwMode="auto">
          <a:xfrm>
            <a:off x="1311910" y="5542280"/>
            <a:ext cx="4126230" cy="829945"/>
          </a:xfrm>
          <a:prstGeom prst="rect">
            <a:avLst/>
          </a:prstGeom>
          <a:noFill/>
          <a:ln>
            <a:noFill/>
          </a:ln>
          <a:effectLst/>
          <a:extLst>
            <a:ext uri="{909E8E84-426E-40DD-AFC4-6F175D3DCCD1}">
              <a14:hiddenFill xmlns:a14="http://schemas.microsoft.com/office/drawing/2010/main">
                <a:solidFill>
                  <a:srgbClr val="477DEA"/>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square">
            <a:spAutoFit/>
          </a:bodyPr>
          <a:p>
            <a:pPr>
              <a:spcBef>
                <a:spcPct val="50000"/>
              </a:spcBef>
              <a:buFont typeface="Arial" panose="020B0604020202020204" pitchFamily="34" charset="0"/>
              <a:buNone/>
            </a:pPr>
            <a:r>
              <a:rPr lang="zh-CN" sz="4800" b="1">
                <a:solidFill>
                  <a:srgbClr val="000066"/>
                </a:solidFill>
                <a:effectLst>
                  <a:outerShdw blurRad="38100" dist="38100" dir="2700000" algn="tl">
                    <a:srgbClr val="C0C0C0"/>
                  </a:outerShdw>
                </a:effectLst>
                <a:ea typeface="隶书" panose="02010509060101010101" pitchFamily="49" charset="-122"/>
              </a:rPr>
              <a:t>凯末尔</a:t>
            </a:r>
            <a:endParaRPr lang="zh-CN" sz="4800">
              <a:solidFill>
                <a:srgbClr val="000066"/>
              </a:solidFill>
            </a:endParaRPr>
          </a:p>
        </p:txBody>
      </p:sp>
      <p:sp>
        <p:nvSpPr>
          <p:cNvPr id="5" name="文本框 4"/>
          <p:cNvSpPr txBox="1"/>
          <p:nvPr/>
        </p:nvSpPr>
        <p:spPr>
          <a:xfrm>
            <a:off x="5438140" y="1152525"/>
            <a:ext cx="5385435" cy="4399915"/>
          </a:xfrm>
          <a:prstGeom prst="rect">
            <a:avLst/>
          </a:prstGeom>
          <a:noFill/>
        </p:spPr>
        <p:txBody>
          <a:bodyPr wrap="square" rtlCol="0" anchor="t">
            <a:spAutoFit/>
          </a:bodyPr>
          <a:p>
            <a:r>
              <a:rPr lang="zh-CN" altLang="en-US" sz="2800" b="1"/>
              <a:t>穆斯塔法·凯末尔·阿塔图尔克</a:t>
            </a:r>
            <a:endParaRPr lang="zh-CN" altLang="en-US" sz="2800" b="1"/>
          </a:p>
          <a:p>
            <a:r>
              <a:rPr lang="zh-CN" altLang="en-US" sz="2800" b="1"/>
              <a:t>       1881年-1938年</a:t>
            </a:r>
            <a:endParaRPr lang="zh-CN" altLang="en-US" sz="2800" b="1"/>
          </a:p>
          <a:p>
            <a:r>
              <a:rPr lang="zh-CN" altLang="en-US" sz="2800" b="1"/>
              <a:t>      土耳其革命家、改革家、作家，土耳其共和国缔造者，土耳其共和国第一任总统、总理及国民议会议长。执政期间凯末尔施行了一系列改革，史称凯末尔改革，使土耳其成为世俗国家，为土耳其的现代化奠定了良好的基础。</a:t>
            </a:r>
            <a:endParaRPr lang="zh-CN" altLang="en-US" sz="2800" b="1"/>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48" presetClass="entr" presetSubtype="0" accel="50000" fill="hold" grpId="0" nodeType="withEffect">
                                  <p:stCondLst>
                                    <p:cond delay="0"/>
                                  </p:stCondLst>
                                  <p:childTnLst>
                                    <p:set>
                                      <p:cBhvr>
                                        <p:cTn id="9" dur="1" fill="hold">
                                          <p:stCondLst>
                                            <p:cond delay="0"/>
                                          </p:stCondLst>
                                        </p:cTn>
                                        <p:tgtEl>
                                          <p:spTgt spid="68615"/>
                                        </p:tgtEl>
                                        <p:attrNameLst>
                                          <p:attrName>style.visibility</p:attrName>
                                        </p:attrNameLst>
                                      </p:cBhvr>
                                      <p:to>
                                        <p:strVal val="visible"/>
                                      </p:to>
                                    </p:set>
                                    <p:anim calcmode="lin" valueType="num">
                                      <p:cBhvr>
                                        <p:cTn id="10" dur="1000" fill="hold"/>
                                        <p:tgtEl>
                                          <p:spTgt spid="686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 dur="1000" fill="hold"/>
                                        <p:tgtEl>
                                          <p:spTgt spid="68615"/>
                                        </p:tgtEl>
                                        <p:attrNameLst>
                                          <p:attrName>ppt_x</p:attrName>
                                        </p:attrNameLst>
                                      </p:cBhvr>
                                      <p:tavLst>
                                        <p:tav tm="0">
                                          <p:val>
                                            <p:fltVal val="-1"/>
                                          </p:val>
                                        </p:tav>
                                        <p:tav tm="50000">
                                          <p:val>
                                            <p:fltVal val="0.95"/>
                                          </p:val>
                                        </p:tav>
                                        <p:tav tm="100000">
                                          <p:val>
                                            <p:strVal val="#ppt_x"/>
                                          </p:val>
                                        </p:tav>
                                      </p:tavLst>
                                    </p:anim>
                                    <p:anim calcmode="lin" valueType="num">
                                      <p:cBhvr>
                                        <p:cTn id="12" dur="1000" fill="hold"/>
                                        <p:tgtEl>
                                          <p:spTgt spid="68615"/>
                                        </p:tgtEl>
                                        <p:attrNameLst>
                                          <p:attrName>ppt_y</p:attrName>
                                        </p:attrNameLst>
                                      </p:cBhvr>
                                      <p:tavLst>
                                        <p:tav tm="0">
                                          <p:val>
                                            <p:strVal val="#ppt_y"/>
                                          </p:val>
                                        </p:tav>
                                        <p:tav tm="100000">
                                          <p:val>
                                            <p:strVal val="#ppt_y"/>
                                          </p:val>
                                        </p:tav>
                                      </p:tavLst>
                                    </p:anim>
                                    <p:animEffect transition="in" filter="fade">
                                      <p:cBhvr>
                                        <p:cTn id="13" dur="1000"/>
                                        <p:tgtEl>
                                          <p:spTgt spid="686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bldLvl="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4"/>
          <p:cNvSpPr txBox="1"/>
          <p:nvPr/>
        </p:nvSpPr>
        <p:spPr>
          <a:xfrm>
            <a:off x="448310" y="304165"/>
            <a:ext cx="7092950" cy="768350"/>
          </a:xfrm>
          <a:prstGeom prst="rect">
            <a:avLst/>
          </a:prstGeom>
          <a:noFill/>
          <a:ln w="9525">
            <a:noFill/>
          </a:ln>
        </p:spPr>
        <p:txBody>
          <a:bodyPr>
            <a:spAutoFit/>
          </a:bodyPr>
          <a:p>
            <a:pPr algn="ctr">
              <a:spcBef>
                <a:spcPct val="50000"/>
              </a:spcBef>
            </a:pPr>
            <a:r>
              <a:rPr lang="zh-CN" altLang="en-US" sz="4400" dirty="0">
                <a:solidFill>
                  <a:srgbClr val="FF0000"/>
                </a:solidFill>
                <a:effectLst>
                  <a:outerShdw blurRad="38100" dist="38100" dir="2700000">
                    <a:srgbClr val="C0C0C0"/>
                  </a:outerShdw>
                </a:effectLst>
                <a:latin typeface="Arial" panose="020B0604020202020204" pitchFamily="34" charset="0"/>
                <a:ea typeface="华文行楷" panose="02010800040101010101" pitchFamily="2" charset="-122"/>
              </a:rPr>
              <a:t>二、土耳其的凯末尔革命</a:t>
            </a:r>
            <a:endParaRPr lang="zh-CN" altLang="en-US" sz="4400" dirty="0">
              <a:solidFill>
                <a:srgbClr val="FF0000"/>
              </a:solidFill>
              <a:effectLst>
                <a:outerShdw blurRad="38100" dist="38100" dir="2700000">
                  <a:srgbClr val="C0C0C0"/>
                </a:outerShdw>
              </a:effectLst>
              <a:latin typeface="Arial" panose="020B0604020202020204" pitchFamily="34" charset="0"/>
              <a:ea typeface="华文行楷" panose="02010800040101010101" pitchFamily="2" charset="-122"/>
            </a:endParaRPr>
          </a:p>
        </p:txBody>
      </p:sp>
      <p:sp>
        <p:nvSpPr>
          <p:cNvPr id="10242" name="矩形 1"/>
          <p:cNvSpPr/>
          <p:nvPr/>
        </p:nvSpPr>
        <p:spPr>
          <a:xfrm>
            <a:off x="728028" y="1072198"/>
            <a:ext cx="1746885" cy="583565"/>
          </a:xfrm>
          <a:prstGeom prst="rect">
            <a:avLst/>
          </a:prstGeom>
          <a:noFill/>
          <a:ln w="9525">
            <a:noFill/>
          </a:ln>
        </p:spPr>
        <p:txBody>
          <a:bodyPr wrap="none">
            <a:spAutoFit/>
          </a:bodyPr>
          <a:p>
            <a:r>
              <a:rPr lang="en-US" altLang="zh-CN" sz="3200" b="1">
                <a:solidFill>
                  <a:schemeClr val="tx1"/>
                </a:solidFill>
                <a:latin typeface="Arial" panose="020B0604020202020204" pitchFamily="34" charset="0"/>
              </a:rPr>
              <a:t>1.</a:t>
            </a:r>
            <a:r>
              <a:rPr lang="zh-CN" altLang="en-US" sz="3200" b="1">
                <a:solidFill>
                  <a:schemeClr val="tx1"/>
                </a:solidFill>
                <a:latin typeface="Arial" panose="020B0604020202020204" pitchFamily="34" charset="0"/>
              </a:rPr>
              <a:t>背景</a:t>
            </a:r>
            <a:r>
              <a:rPr lang="zh-CN" altLang="en-US" sz="3200" b="1" dirty="0">
                <a:solidFill>
                  <a:schemeClr val="tx1"/>
                </a:solidFill>
                <a:latin typeface="Arial" panose="020B0604020202020204" pitchFamily="34" charset="0"/>
              </a:rPr>
              <a:t>：</a:t>
            </a:r>
            <a:endParaRPr lang="zh-CN" altLang="en-US" sz="3200" b="1" dirty="0">
              <a:solidFill>
                <a:schemeClr val="tx1"/>
              </a:solidFill>
              <a:latin typeface="Arial" panose="020B0604020202020204" pitchFamily="34" charset="0"/>
            </a:endParaRPr>
          </a:p>
        </p:txBody>
      </p:sp>
      <p:sp>
        <p:nvSpPr>
          <p:cNvPr id="5" name="矩形 1"/>
          <p:cNvSpPr/>
          <p:nvPr/>
        </p:nvSpPr>
        <p:spPr>
          <a:xfrm>
            <a:off x="2281873" y="1072198"/>
            <a:ext cx="8348980" cy="1076325"/>
          </a:xfrm>
          <a:prstGeom prst="rect">
            <a:avLst/>
          </a:prstGeom>
          <a:noFill/>
          <a:ln w="9525">
            <a:noFill/>
          </a:ln>
        </p:spPr>
        <p:txBody>
          <a:bodyPr wrap="none">
            <a:spAutoFit/>
          </a:bodyPr>
          <a:p>
            <a:r>
              <a:rPr lang="zh-CN" sz="3200" b="1" dirty="0">
                <a:solidFill>
                  <a:srgbClr val="0000CC"/>
                </a:solidFill>
                <a:latin typeface="Calibri" panose="020F0502020204030204" charset="0"/>
              </a:rPr>
              <a:t>①</a:t>
            </a:r>
            <a:r>
              <a:rPr lang="zh-CN" sz="3200" b="1" dirty="0">
                <a:solidFill>
                  <a:srgbClr val="0000CC"/>
                </a:solidFill>
                <a:latin typeface="Arial" panose="020B0604020202020204" pitchFamily="34" charset="0"/>
              </a:rPr>
              <a:t>一战时属奥斯曼土耳其帝国，加入同盟国</a:t>
            </a:r>
            <a:endParaRPr lang="zh-CN" sz="3200" b="1" dirty="0">
              <a:solidFill>
                <a:srgbClr val="0000CC"/>
              </a:solidFill>
              <a:latin typeface="Arial" panose="020B0604020202020204" pitchFamily="34" charset="0"/>
            </a:endParaRPr>
          </a:p>
          <a:p>
            <a:r>
              <a:rPr lang="zh-CN" sz="3200" b="1" dirty="0">
                <a:solidFill>
                  <a:srgbClr val="0000CC"/>
                </a:solidFill>
                <a:latin typeface="Calibri" panose="020F0502020204030204" charset="0"/>
              </a:rPr>
              <a:t>②一战后签订《色佛尔条约》，民族危机严重</a:t>
            </a:r>
            <a:endParaRPr lang="zh-CN" sz="3200" b="1" dirty="0">
              <a:solidFill>
                <a:srgbClr val="0000CC"/>
              </a:solidFill>
              <a:latin typeface="Calibri" panose="020F0502020204030204" charset="0"/>
            </a:endParaRPr>
          </a:p>
        </p:txBody>
      </p:sp>
      <p:sp>
        <p:nvSpPr>
          <p:cNvPr id="6" name="矩形 1"/>
          <p:cNvSpPr/>
          <p:nvPr/>
        </p:nvSpPr>
        <p:spPr>
          <a:xfrm>
            <a:off x="728345" y="2117725"/>
            <a:ext cx="4486910" cy="583565"/>
          </a:xfrm>
          <a:prstGeom prst="rect">
            <a:avLst/>
          </a:prstGeom>
          <a:noFill/>
          <a:ln w="9525">
            <a:noFill/>
          </a:ln>
        </p:spPr>
        <p:txBody>
          <a:bodyPr wrap="square">
            <a:spAutoFit/>
          </a:bodyPr>
          <a:p>
            <a:r>
              <a:rPr lang="en-US" altLang="zh-CN" sz="3200" b="1">
                <a:solidFill>
                  <a:schemeClr val="tx1"/>
                </a:solidFill>
                <a:latin typeface="Arial" panose="020B0604020202020204" pitchFamily="34" charset="0"/>
              </a:rPr>
              <a:t>2.</a:t>
            </a:r>
            <a:r>
              <a:rPr lang="zh-CN" altLang="en-US" sz="3200" b="1">
                <a:solidFill>
                  <a:schemeClr val="tx1"/>
                </a:solidFill>
                <a:latin typeface="Arial" panose="020B0604020202020204" pitchFamily="34" charset="0"/>
              </a:rPr>
              <a:t>目的</a:t>
            </a:r>
            <a:r>
              <a:rPr lang="zh-CN" altLang="en-US" sz="3200" b="1" dirty="0">
                <a:solidFill>
                  <a:schemeClr val="tx1"/>
                </a:solidFill>
                <a:latin typeface="Arial" panose="020B0604020202020204" pitchFamily="34" charset="0"/>
              </a:rPr>
              <a:t>：</a:t>
            </a:r>
            <a:endParaRPr lang="zh-CN" altLang="en-US" sz="3200" b="1" dirty="0">
              <a:solidFill>
                <a:schemeClr val="tx1"/>
              </a:solidFill>
              <a:latin typeface="Arial" panose="020B0604020202020204" pitchFamily="34" charset="0"/>
            </a:endParaRPr>
          </a:p>
        </p:txBody>
      </p:sp>
      <p:sp>
        <p:nvSpPr>
          <p:cNvPr id="7" name="矩形 1"/>
          <p:cNvSpPr/>
          <p:nvPr/>
        </p:nvSpPr>
        <p:spPr>
          <a:xfrm>
            <a:off x="2281873" y="2117408"/>
            <a:ext cx="8757285" cy="583565"/>
          </a:xfrm>
          <a:prstGeom prst="rect">
            <a:avLst/>
          </a:prstGeom>
          <a:noFill/>
          <a:ln w="9525">
            <a:noFill/>
          </a:ln>
        </p:spPr>
        <p:txBody>
          <a:bodyPr wrap="none">
            <a:spAutoFit/>
          </a:bodyPr>
          <a:p>
            <a:r>
              <a:rPr lang="zh-CN" sz="3200" b="1">
                <a:solidFill>
                  <a:srgbClr val="FF0000"/>
                </a:solidFill>
                <a:latin typeface="Arial" panose="020B0604020202020204" pitchFamily="34" charset="0"/>
              </a:rPr>
              <a:t>为维护民族独立和领土完整，避免进一步被瓜分</a:t>
            </a:r>
            <a:endParaRPr lang="zh-CN" sz="3200" b="1" dirty="0">
              <a:solidFill>
                <a:srgbClr val="FF0000"/>
              </a:solidFill>
              <a:latin typeface="Arial" panose="020B0604020202020204" pitchFamily="34" charset="0"/>
            </a:endParaRPr>
          </a:p>
        </p:txBody>
      </p:sp>
      <p:sp>
        <p:nvSpPr>
          <p:cNvPr id="2" name="矩形 1"/>
          <p:cNvSpPr/>
          <p:nvPr/>
        </p:nvSpPr>
        <p:spPr>
          <a:xfrm>
            <a:off x="565150" y="3871595"/>
            <a:ext cx="11329035" cy="2245360"/>
          </a:xfrm>
          <a:prstGeom prst="rect">
            <a:avLst/>
          </a:prstGeom>
          <a:noFill/>
          <a:ln w="9525">
            <a:noFill/>
          </a:ln>
        </p:spPr>
        <p:txBody>
          <a:bodyPr wrap="square">
            <a:spAutoFit/>
          </a:bodyPr>
          <a:p>
            <a:r>
              <a:rPr lang="zh-CN" altLang="en-US" sz="2800" b="1" dirty="0">
                <a:solidFill>
                  <a:srgbClr val="0000CC"/>
                </a:solidFill>
                <a:latin typeface="Calibri" panose="020F0502020204030204" charset="0"/>
              </a:rPr>
              <a:t>①</a:t>
            </a:r>
            <a:r>
              <a:rPr lang="en-US" altLang="zh-CN" sz="2800" b="1" dirty="0">
                <a:solidFill>
                  <a:srgbClr val="0000CC"/>
                </a:solidFill>
                <a:latin typeface="Calibri" panose="020F0502020204030204" charset="0"/>
              </a:rPr>
              <a:t>1921</a:t>
            </a:r>
            <a:r>
              <a:rPr lang="zh-CN" altLang="en-US" sz="2800" b="1" dirty="0">
                <a:solidFill>
                  <a:srgbClr val="0000CC"/>
                </a:solidFill>
                <a:latin typeface="Calibri" panose="020F0502020204030204" charset="0"/>
              </a:rPr>
              <a:t>年，凯末尔组建土耳其国民军</a:t>
            </a:r>
            <a:endParaRPr lang="zh-CN" altLang="en-US" sz="2800" b="1" dirty="0">
              <a:solidFill>
                <a:srgbClr val="0000CC"/>
              </a:solidFill>
              <a:latin typeface="Calibri" panose="020F0502020204030204" charset="0"/>
            </a:endParaRPr>
          </a:p>
          <a:p>
            <a:r>
              <a:rPr lang="zh-CN" altLang="en-US" sz="2800" b="1" dirty="0">
                <a:solidFill>
                  <a:srgbClr val="0000CC"/>
                </a:solidFill>
                <a:latin typeface="Calibri" panose="020F0502020204030204" charset="0"/>
              </a:rPr>
              <a:t>②</a:t>
            </a:r>
            <a:r>
              <a:rPr lang="en-US" altLang="zh-CN" sz="2800" b="1" dirty="0">
                <a:solidFill>
                  <a:srgbClr val="0000CC"/>
                </a:solidFill>
                <a:latin typeface="Calibri" panose="020F0502020204030204" charset="0"/>
              </a:rPr>
              <a:t>1922</a:t>
            </a:r>
            <a:r>
              <a:rPr lang="zh-CN" altLang="en-US" sz="2800" b="1" dirty="0">
                <a:solidFill>
                  <a:srgbClr val="0000CC"/>
                </a:solidFill>
                <a:latin typeface="Calibri" panose="020F0502020204030204" charset="0"/>
              </a:rPr>
              <a:t>年，打败英国装备的希腊军，迫使协约国与土耳其签订停战协议</a:t>
            </a:r>
            <a:endParaRPr lang="zh-CN" altLang="en-US" sz="2800" b="1" dirty="0">
              <a:solidFill>
                <a:srgbClr val="0000CC"/>
              </a:solidFill>
              <a:latin typeface="Calibri" panose="020F0502020204030204" charset="0"/>
            </a:endParaRPr>
          </a:p>
          <a:p>
            <a:r>
              <a:rPr lang="zh-CN" altLang="en-US" sz="2800" b="1" dirty="0">
                <a:solidFill>
                  <a:srgbClr val="0000CC"/>
                </a:solidFill>
                <a:latin typeface="Calibri" panose="020F0502020204030204" charset="0"/>
              </a:rPr>
              <a:t>③</a:t>
            </a:r>
            <a:r>
              <a:rPr lang="en-US" altLang="zh-CN" sz="2800" b="1" dirty="0">
                <a:solidFill>
                  <a:srgbClr val="0000CC"/>
                </a:solidFill>
                <a:latin typeface="Calibri" panose="020F0502020204030204" charset="0"/>
              </a:rPr>
              <a:t>1923</a:t>
            </a:r>
            <a:r>
              <a:rPr lang="zh-CN" altLang="en-US" sz="2800" b="1" dirty="0">
                <a:solidFill>
                  <a:srgbClr val="0000CC"/>
                </a:solidFill>
                <a:latin typeface="Calibri" panose="020F0502020204030204" charset="0"/>
              </a:rPr>
              <a:t>年，与协约国签订《洛桑条约》，废除《色佛尔条约》中一些不平等条款，保持了土耳其的领土完整和国家主权。</a:t>
            </a:r>
            <a:endParaRPr lang="zh-CN" altLang="en-US" sz="2800" b="1" dirty="0">
              <a:solidFill>
                <a:srgbClr val="0000CC"/>
              </a:solidFill>
              <a:latin typeface="Calibri" panose="020F0502020204030204" charset="0"/>
            </a:endParaRPr>
          </a:p>
          <a:p>
            <a:r>
              <a:rPr lang="zh-CN" altLang="en-US" sz="2800" b="1" dirty="0">
                <a:solidFill>
                  <a:srgbClr val="0000CC"/>
                </a:solidFill>
                <a:latin typeface="微软雅黑" panose="020B0503020204020204" charset="-122"/>
                <a:ea typeface="微软雅黑" panose="020B0503020204020204" charset="-122"/>
                <a:cs typeface="微软雅黑" panose="020B0503020204020204" charset="-122"/>
              </a:rPr>
              <a:t>④</a:t>
            </a:r>
            <a:r>
              <a:rPr lang="en-US" altLang="zh-CN" sz="2800" b="1" dirty="0">
                <a:solidFill>
                  <a:srgbClr val="0000CC"/>
                </a:solidFill>
                <a:latin typeface="微软雅黑" panose="020B0503020204020204" charset="-122"/>
                <a:ea typeface="微软雅黑" panose="020B0503020204020204" charset="-122"/>
                <a:cs typeface="微软雅黑" panose="020B0503020204020204" charset="-122"/>
              </a:rPr>
              <a:t>1923</a:t>
            </a:r>
            <a:r>
              <a:rPr lang="zh-CN" altLang="en-US" sz="2800" b="1" dirty="0">
                <a:solidFill>
                  <a:srgbClr val="0000CC"/>
                </a:solidFill>
                <a:latin typeface="微软雅黑" panose="020B0503020204020204" charset="-122"/>
                <a:ea typeface="微软雅黑" panose="020B0503020204020204" charset="-122"/>
                <a:cs typeface="微软雅黑" panose="020B0503020204020204" charset="-122"/>
              </a:rPr>
              <a:t>年</a:t>
            </a:r>
            <a:r>
              <a:rPr lang="en-US" altLang="zh-CN" sz="2800" b="1" dirty="0">
                <a:solidFill>
                  <a:srgbClr val="0000CC"/>
                </a:solidFill>
                <a:latin typeface="微软雅黑" panose="020B0503020204020204" charset="-122"/>
                <a:ea typeface="微软雅黑" panose="020B0503020204020204" charset="-122"/>
                <a:cs typeface="微软雅黑" panose="020B0503020204020204" charset="-122"/>
              </a:rPr>
              <a:t>10</a:t>
            </a:r>
            <a:r>
              <a:rPr lang="zh-CN" altLang="en-US" sz="2800" b="1" dirty="0">
                <a:solidFill>
                  <a:srgbClr val="0000CC"/>
                </a:solidFill>
                <a:latin typeface="微软雅黑" panose="020B0503020204020204" charset="-122"/>
                <a:ea typeface="微软雅黑" panose="020B0503020204020204" charset="-122"/>
                <a:cs typeface="微软雅黑" panose="020B0503020204020204" charset="-122"/>
              </a:rPr>
              <a:t>月</a:t>
            </a:r>
            <a:r>
              <a:rPr lang="en-US" altLang="zh-CN" sz="2800" b="1" dirty="0">
                <a:solidFill>
                  <a:srgbClr val="0000CC"/>
                </a:solidFill>
                <a:latin typeface="微软雅黑" panose="020B0503020204020204" charset="-122"/>
                <a:ea typeface="微软雅黑" panose="020B0503020204020204" charset="-122"/>
                <a:cs typeface="微软雅黑" panose="020B0503020204020204" charset="-122"/>
              </a:rPr>
              <a:t>29</a:t>
            </a:r>
            <a:r>
              <a:rPr lang="zh-CN" altLang="en-US" sz="2800" b="1" dirty="0">
                <a:solidFill>
                  <a:srgbClr val="0000CC"/>
                </a:solidFill>
                <a:latin typeface="微软雅黑" panose="020B0503020204020204" charset="-122"/>
                <a:ea typeface="微软雅黑" panose="020B0503020204020204" charset="-122"/>
                <a:cs typeface="微软雅黑" panose="020B0503020204020204" charset="-122"/>
              </a:rPr>
              <a:t>日，建立土耳其共和国，凯末尔任第一任总统。</a:t>
            </a:r>
            <a:endParaRPr lang="zh-CN" altLang="en-US" sz="2800" b="1" dirty="0">
              <a:solidFill>
                <a:srgbClr val="0000CC"/>
              </a:solidFill>
              <a:latin typeface="微软雅黑" panose="020B0503020204020204" charset="-122"/>
              <a:ea typeface="微软雅黑" panose="020B0503020204020204" charset="-122"/>
              <a:cs typeface="微软雅黑" panose="020B0503020204020204" charset="-122"/>
            </a:endParaRPr>
          </a:p>
        </p:txBody>
      </p:sp>
      <p:sp>
        <p:nvSpPr>
          <p:cNvPr id="3" name="矩形 1"/>
          <p:cNvSpPr/>
          <p:nvPr/>
        </p:nvSpPr>
        <p:spPr>
          <a:xfrm>
            <a:off x="728345" y="3065780"/>
            <a:ext cx="4486910" cy="583565"/>
          </a:xfrm>
          <a:prstGeom prst="rect">
            <a:avLst/>
          </a:prstGeom>
          <a:noFill/>
          <a:ln w="9525">
            <a:noFill/>
          </a:ln>
        </p:spPr>
        <p:txBody>
          <a:bodyPr wrap="square">
            <a:spAutoFit/>
          </a:bodyPr>
          <a:p>
            <a:r>
              <a:rPr lang="en-US" altLang="zh-CN" sz="3200" b="1">
                <a:solidFill>
                  <a:schemeClr val="tx1"/>
                </a:solidFill>
                <a:latin typeface="Arial" panose="020B0604020202020204" pitchFamily="34" charset="0"/>
              </a:rPr>
              <a:t>3.</a:t>
            </a:r>
            <a:r>
              <a:rPr lang="zh-CN" altLang="en-US" sz="3200" b="1">
                <a:solidFill>
                  <a:schemeClr val="tx1"/>
                </a:solidFill>
                <a:latin typeface="Arial" panose="020B0604020202020204" pitchFamily="34" charset="0"/>
              </a:rPr>
              <a:t>革命进程</a:t>
            </a:r>
            <a:r>
              <a:rPr lang="zh-CN" altLang="en-US" sz="3200" b="1" dirty="0">
                <a:solidFill>
                  <a:schemeClr val="tx1"/>
                </a:solidFill>
                <a:latin typeface="Arial" panose="020B0604020202020204" pitchFamily="34" charset="0"/>
              </a:rPr>
              <a:t>：</a:t>
            </a:r>
            <a:endParaRPr lang="zh-CN" altLang="en-US" sz="3200" b="1" dirty="0">
              <a:solidFill>
                <a:schemeClr val="tx1"/>
              </a:solidFill>
              <a:latin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4"/>
          <p:cNvSpPr txBox="1"/>
          <p:nvPr/>
        </p:nvSpPr>
        <p:spPr>
          <a:xfrm>
            <a:off x="433705" y="377825"/>
            <a:ext cx="7092950" cy="768350"/>
          </a:xfrm>
          <a:prstGeom prst="rect">
            <a:avLst/>
          </a:prstGeom>
          <a:noFill/>
          <a:ln w="9525">
            <a:noFill/>
          </a:ln>
        </p:spPr>
        <p:txBody>
          <a:bodyPr>
            <a:spAutoFit/>
          </a:bodyPr>
          <a:p>
            <a:pPr algn="ctr">
              <a:spcBef>
                <a:spcPct val="50000"/>
              </a:spcBef>
            </a:pPr>
            <a:r>
              <a:rPr lang="zh-CN" altLang="en-US" sz="4400" dirty="0">
                <a:solidFill>
                  <a:srgbClr val="FF0000"/>
                </a:solidFill>
                <a:effectLst>
                  <a:outerShdw blurRad="38100" dist="38100" dir="2700000">
                    <a:srgbClr val="C0C0C0"/>
                  </a:outerShdw>
                </a:effectLst>
                <a:latin typeface="Arial" panose="020B0604020202020204" pitchFamily="34" charset="0"/>
                <a:ea typeface="华文行楷" panose="02010800040101010101" pitchFamily="2" charset="-122"/>
              </a:rPr>
              <a:t>二、土耳其的凯末尔革命</a:t>
            </a:r>
            <a:endParaRPr lang="zh-CN" altLang="en-US" sz="4400" dirty="0">
              <a:solidFill>
                <a:srgbClr val="FF0000"/>
              </a:solidFill>
              <a:effectLst>
                <a:outerShdw blurRad="38100" dist="38100" dir="2700000">
                  <a:srgbClr val="C0C0C0"/>
                </a:outerShdw>
              </a:effectLst>
              <a:latin typeface="Arial" panose="020B0604020202020204" pitchFamily="34" charset="0"/>
              <a:ea typeface="华文行楷" panose="02010800040101010101" pitchFamily="2" charset="-122"/>
            </a:endParaRPr>
          </a:p>
        </p:txBody>
      </p:sp>
      <p:sp>
        <p:nvSpPr>
          <p:cNvPr id="2" name="矩形 1"/>
          <p:cNvSpPr/>
          <p:nvPr/>
        </p:nvSpPr>
        <p:spPr>
          <a:xfrm>
            <a:off x="438785" y="1546225"/>
            <a:ext cx="11314430" cy="2245360"/>
          </a:xfrm>
          <a:prstGeom prst="rect">
            <a:avLst/>
          </a:prstGeom>
          <a:noFill/>
          <a:ln w="9525">
            <a:noFill/>
          </a:ln>
        </p:spPr>
        <p:txBody>
          <a:bodyPr wrap="square">
            <a:spAutoFit/>
          </a:bodyPr>
          <a:p>
            <a:r>
              <a:rPr lang="zh-CN" altLang="en-US" sz="2800" b="1" dirty="0">
                <a:solidFill>
                  <a:srgbClr val="0000CC"/>
                </a:solidFill>
                <a:latin typeface="Calibri" panose="020F0502020204030204" charset="0"/>
              </a:rPr>
              <a:t>①</a:t>
            </a:r>
            <a:r>
              <a:rPr lang="zh-CN" sz="2800" b="1" dirty="0">
                <a:solidFill>
                  <a:srgbClr val="0000CC"/>
                </a:solidFill>
                <a:latin typeface="Calibri" panose="020F0502020204030204" charset="0"/>
              </a:rPr>
              <a:t>废除政教合一的封建制度，实行政教分离，确立国民议会的立法权。</a:t>
            </a:r>
            <a:endParaRPr lang="zh-CN" sz="2800" b="1" dirty="0">
              <a:solidFill>
                <a:srgbClr val="0000CC"/>
              </a:solidFill>
              <a:latin typeface="Calibri" panose="020F0502020204030204" charset="0"/>
            </a:endParaRPr>
          </a:p>
          <a:p>
            <a:r>
              <a:rPr lang="zh-CN" altLang="en-US" sz="2800" b="1" dirty="0">
                <a:solidFill>
                  <a:srgbClr val="0000CC"/>
                </a:solidFill>
                <a:latin typeface="Calibri" panose="020F0502020204030204" charset="0"/>
              </a:rPr>
              <a:t>②</a:t>
            </a:r>
            <a:r>
              <a:rPr lang="zh-CN" sz="2800" b="1" dirty="0">
                <a:solidFill>
                  <a:srgbClr val="0000CC"/>
                </a:solidFill>
                <a:latin typeface="Calibri" panose="020F0502020204030204" charset="0"/>
              </a:rPr>
              <a:t>废除男女不平等的规定，提高妇女地位</a:t>
            </a:r>
            <a:endParaRPr lang="zh-CN" sz="2800" b="1" dirty="0">
              <a:solidFill>
                <a:srgbClr val="0000CC"/>
              </a:solidFill>
              <a:latin typeface="Calibri" panose="020F0502020204030204" charset="0"/>
            </a:endParaRPr>
          </a:p>
          <a:p>
            <a:r>
              <a:rPr lang="zh-CN" altLang="en-US" sz="2800" b="1" dirty="0">
                <a:solidFill>
                  <a:srgbClr val="0000CC"/>
                </a:solidFill>
                <a:latin typeface="Calibri" panose="020F0502020204030204" charset="0"/>
              </a:rPr>
              <a:t>③</a:t>
            </a:r>
            <a:r>
              <a:rPr lang="zh-CN" sz="2800" b="1" dirty="0">
                <a:solidFill>
                  <a:srgbClr val="0000CC"/>
                </a:solidFill>
                <a:latin typeface="Calibri" panose="020F0502020204030204" charset="0"/>
              </a:rPr>
              <a:t>效仿苏联，统一实施第一个五年计划</a:t>
            </a:r>
            <a:endParaRPr lang="zh-CN" sz="2800" b="1" dirty="0">
              <a:solidFill>
                <a:srgbClr val="0000CC"/>
              </a:solidFill>
              <a:latin typeface="Calibri" panose="020F0502020204030204" charset="0"/>
            </a:endParaRPr>
          </a:p>
          <a:p>
            <a:r>
              <a:rPr lang="zh-CN" altLang="en-US" sz="2800" b="1" dirty="0">
                <a:solidFill>
                  <a:srgbClr val="0000CC"/>
                </a:solidFill>
                <a:latin typeface="微软雅黑" panose="020B0503020204020204" charset="-122"/>
                <a:ea typeface="微软雅黑" panose="020B0503020204020204" charset="-122"/>
              </a:rPr>
              <a:t>④</a:t>
            </a:r>
            <a:r>
              <a:rPr lang="zh-CN" sz="2800" b="1" dirty="0">
                <a:solidFill>
                  <a:srgbClr val="0000CC"/>
                </a:solidFill>
                <a:latin typeface="微软雅黑" panose="020B0503020204020204" charset="-122"/>
                <a:ea typeface="微软雅黑" panose="020B0503020204020204" charset="-122"/>
              </a:rPr>
              <a:t>扩大世俗教育，规定学校必须传授西方科学技术</a:t>
            </a:r>
            <a:endParaRPr lang="zh-CN" sz="2800" b="1" dirty="0">
              <a:solidFill>
                <a:srgbClr val="0000CC"/>
              </a:solidFill>
              <a:latin typeface="微软雅黑" panose="020B0503020204020204" charset="-122"/>
              <a:ea typeface="微软雅黑" panose="020B0503020204020204" charset="-122"/>
            </a:endParaRPr>
          </a:p>
          <a:p>
            <a:r>
              <a:rPr lang="zh-CN" sz="2800" b="1" dirty="0">
                <a:solidFill>
                  <a:srgbClr val="0000CC"/>
                </a:solidFill>
                <a:latin typeface="微软雅黑" panose="020B0503020204020204" charset="-122"/>
                <a:ea typeface="微软雅黑" panose="020B0503020204020204" charset="-122"/>
              </a:rPr>
              <a:t>⑤实行文字改革，以拉丁字母代替阿拉伯字母。</a:t>
            </a:r>
            <a:endParaRPr lang="zh-CN" sz="2800" b="1" dirty="0">
              <a:solidFill>
                <a:srgbClr val="0000CC"/>
              </a:solidFill>
              <a:latin typeface="微软雅黑" panose="020B0503020204020204" charset="-122"/>
              <a:ea typeface="微软雅黑" panose="020B0503020204020204" charset="-122"/>
            </a:endParaRPr>
          </a:p>
        </p:txBody>
      </p:sp>
      <p:sp>
        <p:nvSpPr>
          <p:cNvPr id="3" name="矩形 2"/>
          <p:cNvSpPr/>
          <p:nvPr/>
        </p:nvSpPr>
        <p:spPr>
          <a:xfrm>
            <a:off x="438785" y="4605655"/>
            <a:ext cx="11314430" cy="1814830"/>
          </a:xfrm>
          <a:prstGeom prst="rect">
            <a:avLst/>
          </a:prstGeom>
          <a:noFill/>
          <a:ln w="9525">
            <a:noFill/>
          </a:ln>
        </p:spPr>
        <p:txBody>
          <a:bodyPr wrap="square">
            <a:spAutoFit/>
          </a:bodyPr>
          <a:p>
            <a:r>
              <a:rPr lang="zh-CN" altLang="en-US" sz="2800" b="1" dirty="0">
                <a:solidFill>
                  <a:schemeClr val="tx1"/>
                </a:solidFill>
                <a:latin typeface="Calibri" panose="020F0502020204030204" charset="0"/>
              </a:rPr>
              <a:t>地位：</a:t>
            </a:r>
            <a:r>
              <a:rPr lang="zh-CN" altLang="en-US" sz="2800" b="1" dirty="0">
                <a:solidFill>
                  <a:srgbClr val="0000CC"/>
                </a:solidFill>
                <a:latin typeface="Calibri" panose="020F0502020204030204" charset="0"/>
              </a:rPr>
              <a:t>凯末尔革命是第一次世界大战后，殖民地半殖民地国家民族民主革命的一次胜利。</a:t>
            </a:r>
            <a:endParaRPr lang="zh-CN" altLang="en-US" sz="2800" b="1" dirty="0">
              <a:solidFill>
                <a:srgbClr val="0000CC"/>
              </a:solidFill>
              <a:latin typeface="Calibri" panose="020F0502020204030204" charset="0"/>
            </a:endParaRPr>
          </a:p>
          <a:p>
            <a:r>
              <a:rPr lang="zh-CN" sz="2800" b="1" dirty="0">
                <a:solidFill>
                  <a:srgbClr val="0000CC"/>
                </a:solidFill>
                <a:latin typeface="微软雅黑" panose="020B0503020204020204" charset="-122"/>
                <a:ea typeface="微软雅黑" panose="020B0503020204020204" charset="-122"/>
              </a:rPr>
              <a:t>巩固了国家独立，结束了落后的封建统治，是土耳其走上了民族复兴的道路。</a:t>
            </a:r>
            <a:endParaRPr lang="zh-CN" sz="2800" b="1" dirty="0">
              <a:solidFill>
                <a:srgbClr val="0000CC"/>
              </a:solidFill>
              <a:latin typeface="微软雅黑" panose="020B0503020204020204" charset="-122"/>
              <a:ea typeface="微软雅黑" panose="020B0503020204020204" charset="-122"/>
            </a:endParaRPr>
          </a:p>
        </p:txBody>
      </p:sp>
      <p:sp>
        <p:nvSpPr>
          <p:cNvPr id="5" name="矩形 1"/>
          <p:cNvSpPr/>
          <p:nvPr/>
        </p:nvSpPr>
        <p:spPr>
          <a:xfrm>
            <a:off x="438785" y="962660"/>
            <a:ext cx="4486910" cy="583565"/>
          </a:xfrm>
          <a:prstGeom prst="rect">
            <a:avLst/>
          </a:prstGeom>
          <a:noFill/>
          <a:ln w="9525">
            <a:noFill/>
          </a:ln>
        </p:spPr>
        <p:txBody>
          <a:bodyPr wrap="square">
            <a:spAutoFit/>
          </a:bodyPr>
          <a:p>
            <a:r>
              <a:rPr lang="en-US" altLang="zh-CN" sz="3200" b="1">
                <a:solidFill>
                  <a:schemeClr val="tx1"/>
                </a:solidFill>
                <a:latin typeface="Arial" panose="020B0604020202020204" pitchFamily="34" charset="0"/>
              </a:rPr>
              <a:t>4.</a:t>
            </a:r>
            <a:r>
              <a:rPr lang="zh-CN" altLang="en-US" sz="3200" b="1">
                <a:solidFill>
                  <a:schemeClr val="tx1"/>
                </a:solidFill>
                <a:latin typeface="Arial" panose="020B0604020202020204" pitchFamily="34" charset="0"/>
              </a:rPr>
              <a:t>凯末尔改革措施</a:t>
            </a:r>
            <a:r>
              <a:rPr lang="zh-CN" altLang="en-US" sz="3200" b="1" dirty="0">
                <a:solidFill>
                  <a:schemeClr val="tx1"/>
                </a:solidFill>
                <a:latin typeface="Arial" panose="020B0604020202020204" pitchFamily="34" charset="0"/>
              </a:rPr>
              <a:t>：</a:t>
            </a:r>
            <a:endParaRPr lang="zh-CN" altLang="en-US" sz="3200" b="1" dirty="0">
              <a:solidFill>
                <a:schemeClr val="tx1"/>
              </a:solidFill>
              <a:latin typeface="Arial" panose="020B0604020202020204" pitchFamily="34" charset="0"/>
            </a:endParaRPr>
          </a:p>
        </p:txBody>
      </p:sp>
      <p:sp>
        <p:nvSpPr>
          <p:cNvPr id="6" name="矩形 1"/>
          <p:cNvSpPr/>
          <p:nvPr/>
        </p:nvSpPr>
        <p:spPr>
          <a:xfrm>
            <a:off x="438785" y="3918585"/>
            <a:ext cx="4486910" cy="583565"/>
          </a:xfrm>
          <a:prstGeom prst="rect">
            <a:avLst/>
          </a:prstGeom>
          <a:noFill/>
          <a:ln w="9525">
            <a:noFill/>
          </a:ln>
        </p:spPr>
        <p:txBody>
          <a:bodyPr wrap="square">
            <a:spAutoFit/>
          </a:bodyPr>
          <a:p>
            <a:r>
              <a:rPr lang="en-US" altLang="zh-CN" sz="3200" b="1">
                <a:solidFill>
                  <a:schemeClr val="tx1"/>
                </a:solidFill>
                <a:latin typeface="Arial" panose="020B0604020202020204" pitchFamily="34" charset="0"/>
              </a:rPr>
              <a:t>5.</a:t>
            </a:r>
            <a:r>
              <a:rPr lang="zh-CN" altLang="en-US" sz="3200" b="1">
                <a:solidFill>
                  <a:schemeClr val="tx1"/>
                </a:solidFill>
                <a:latin typeface="Arial" panose="020B0604020202020204" pitchFamily="34" charset="0"/>
              </a:rPr>
              <a:t>意义</a:t>
            </a:r>
            <a:r>
              <a:rPr lang="zh-CN" altLang="en-US" sz="3200" b="1" dirty="0">
                <a:solidFill>
                  <a:schemeClr val="tx1"/>
                </a:solidFill>
                <a:latin typeface="Arial" panose="020B0604020202020204" pitchFamily="34" charset="0"/>
              </a:rPr>
              <a:t>：</a:t>
            </a:r>
            <a:endParaRPr lang="zh-CN" altLang="en-US" sz="3200" b="1" dirty="0">
              <a:solidFill>
                <a:schemeClr val="tx1"/>
              </a:solidFill>
              <a:latin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340485" y="516890"/>
            <a:ext cx="4007485" cy="5501640"/>
          </a:xfrm>
          <a:prstGeom prst="rect">
            <a:avLst/>
          </a:prstGeom>
        </p:spPr>
      </p:pic>
      <p:sp>
        <p:nvSpPr>
          <p:cNvPr id="5" name="文本框 4"/>
          <p:cNvSpPr txBox="1"/>
          <p:nvPr/>
        </p:nvSpPr>
        <p:spPr>
          <a:xfrm>
            <a:off x="477520" y="6018530"/>
            <a:ext cx="6211570" cy="460375"/>
          </a:xfrm>
          <a:prstGeom prst="rect">
            <a:avLst/>
          </a:prstGeom>
          <a:noFill/>
        </p:spPr>
        <p:txBody>
          <a:bodyPr wrap="square" rtlCol="0" anchor="t">
            <a:spAutoFit/>
          </a:bodyPr>
          <a:p>
            <a:r>
              <a:rPr lang="zh-CN" altLang="en-US" sz="2400" b="1"/>
              <a:t>凯末尔向土耳其民众介绍新的土耳其语字母</a:t>
            </a:r>
            <a:endParaRPr lang="zh-CN" altLang="en-US" sz="2400" b="1"/>
          </a:p>
        </p:txBody>
      </p:sp>
      <p:pic>
        <p:nvPicPr>
          <p:cNvPr id="6" name="图片 5"/>
          <p:cNvPicPr>
            <a:picLocks noChangeAspect="1"/>
          </p:cNvPicPr>
          <p:nvPr/>
        </p:nvPicPr>
        <p:blipFill>
          <a:blip r:embed="rId2"/>
          <a:stretch>
            <a:fillRect/>
          </a:stretch>
        </p:blipFill>
        <p:spPr>
          <a:xfrm>
            <a:off x="7175500" y="516890"/>
            <a:ext cx="3618865" cy="5500370"/>
          </a:xfrm>
          <a:prstGeom prst="rect">
            <a:avLst/>
          </a:prstGeom>
        </p:spPr>
      </p:pic>
      <p:sp>
        <p:nvSpPr>
          <p:cNvPr id="7" name="文本框 6"/>
          <p:cNvSpPr txBox="1"/>
          <p:nvPr/>
        </p:nvSpPr>
        <p:spPr>
          <a:xfrm>
            <a:off x="8003540" y="6018530"/>
            <a:ext cx="2790825" cy="460375"/>
          </a:xfrm>
          <a:prstGeom prst="rect">
            <a:avLst/>
          </a:prstGeom>
          <a:noFill/>
        </p:spPr>
        <p:txBody>
          <a:bodyPr wrap="square" rtlCol="0" anchor="t">
            <a:spAutoFit/>
          </a:bodyPr>
          <a:p>
            <a:r>
              <a:rPr lang="zh-CN" altLang="en-US" sz="2400" b="1"/>
              <a:t>身着西装的凯末尔</a:t>
            </a:r>
            <a:endParaRPr lang="zh-CN" altLang="en-US" sz="2400" b="1"/>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941705" y="1379220"/>
            <a:ext cx="4972050" cy="3333750"/>
          </a:xfrm>
          <a:prstGeom prst="rect">
            <a:avLst/>
          </a:prstGeom>
        </p:spPr>
      </p:pic>
      <p:pic>
        <p:nvPicPr>
          <p:cNvPr id="6" name="图片 5"/>
          <p:cNvPicPr>
            <a:picLocks noChangeAspect="1"/>
          </p:cNvPicPr>
          <p:nvPr/>
        </p:nvPicPr>
        <p:blipFill>
          <a:blip r:embed="rId2"/>
          <a:stretch>
            <a:fillRect/>
          </a:stretch>
        </p:blipFill>
        <p:spPr>
          <a:xfrm>
            <a:off x="6697345" y="1379220"/>
            <a:ext cx="4784725" cy="3333750"/>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3175000" y="514350"/>
            <a:ext cx="5842635" cy="521970"/>
          </a:xfrm>
          <a:prstGeom prst="rect">
            <a:avLst/>
          </a:prstGeom>
          <a:noFill/>
        </p:spPr>
        <p:txBody>
          <a:bodyPr wrap="square" rtlCol="0" anchor="t">
            <a:spAutoFit/>
          </a:bodyPr>
          <a:p>
            <a:pPr algn="ctr"/>
            <a:r>
              <a:rPr lang="zh-CN" altLang="en-US" sz="2800" b="1"/>
              <a:t>土耳其国旗</a:t>
            </a:r>
            <a:endParaRPr lang="zh-CN" altLang="en-US" sz="2800" b="1"/>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6" name="Text Box 8"/>
          <p:cNvSpPr txBox="1">
            <a:spLocks noChangeArrowheads="1"/>
          </p:cNvSpPr>
          <p:nvPr/>
        </p:nvSpPr>
        <p:spPr bwMode="auto">
          <a:xfrm>
            <a:off x="1130300" y="1070610"/>
            <a:ext cx="9384665" cy="583565"/>
          </a:xfrm>
          <a:prstGeom prst="rect">
            <a:avLst/>
          </a:prstGeom>
          <a:solidFill>
            <a:srgbClr val="FBDBA6"/>
          </a:solidFill>
          <a:ln w="9525">
            <a:noFill/>
            <a:miter lim="800000"/>
          </a:ln>
          <a:effectLst>
            <a:softEdge rad="31750"/>
          </a:effectLst>
          <a:extLst>
            <a:ext uri="{909E8E84-426E-40DD-AFC4-6F175D3DCCD1}">
              <a14:hiddenFill xmlns:a14="http://schemas.microsoft.com/office/drawing/2010/main">
                <a:solidFill>
                  <a:srgbClr val="477DEA"/>
                </a:solid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wrap="square">
            <a:spAutoFit/>
          </a:bodyPr>
          <a:p>
            <a:pPr>
              <a:spcBef>
                <a:spcPct val="50000"/>
              </a:spcBef>
              <a:buFont typeface="Arial" panose="020B0604020202020204" pitchFamily="34" charset="0"/>
              <a:buNone/>
            </a:pPr>
            <a:r>
              <a:rPr lang="en-US" altLang="zh-CN" sz="3200" b="1">
                <a:solidFill>
                  <a:srgbClr val="800000"/>
                </a:solidFill>
                <a:effectLst>
                  <a:outerShdw blurRad="38100" dist="38100" dir="2700000" algn="tl">
                    <a:srgbClr val="C0C0C0"/>
                  </a:outerShdw>
                </a:effectLst>
                <a:latin typeface="黑体" panose="02010609060101010101" pitchFamily="2" charset="-122"/>
                <a:ea typeface="黑体" panose="02010609060101010101" pitchFamily="2" charset="-122"/>
              </a:rPr>
              <a:t>1</a:t>
            </a:r>
            <a:r>
              <a:rPr lang="zh-CN" altLang="en-US" sz="3200" b="1">
                <a:solidFill>
                  <a:srgbClr val="800000"/>
                </a:solidFill>
                <a:effectLst>
                  <a:outerShdw blurRad="38100" dist="38100" dir="2700000" algn="tl">
                    <a:srgbClr val="C0C0C0"/>
                  </a:outerShdw>
                </a:effectLst>
                <a:latin typeface="黑体" panose="02010609060101010101" pitchFamily="2" charset="-122"/>
                <a:ea typeface="黑体" panose="02010609060101010101" pitchFamily="2" charset="-122"/>
              </a:rPr>
              <a:t>、印度在很长一段历史中是哪个国家的殖民地？</a:t>
            </a:r>
            <a:endParaRPr lang="zh-CN" altLang="en-US" sz="3200" b="1">
              <a:solidFill>
                <a:srgbClr val="800000"/>
              </a:solidFill>
              <a:effectLst>
                <a:outerShdw blurRad="38100" dist="38100" dir="2700000" algn="tl">
                  <a:srgbClr val="C0C0C0"/>
                </a:outerShdw>
              </a:effectLst>
              <a:latin typeface="黑体" panose="02010609060101010101" pitchFamily="2" charset="-122"/>
              <a:ea typeface="黑体" panose="02010609060101010101" pitchFamily="2" charset="-122"/>
            </a:endParaRPr>
          </a:p>
        </p:txBody>
      </p:sp>
      <p:sp>
        <p:nvSpPr>
          <p:cNvPr id="68615" name="Text Box 7"/>
          <p:cNvSpPr txBox="1">
            <a:spLocks noChangeArrowheads="1"/>
          </p:cNvSpPr>
          <p:nvPr/>
        </p:nvSpPr>
        <p:spPr bwMode="auto">
          <a:xfrm>
            <a:off x="3897630" y="3784600"/>
            <a:ext cx="2874010" cy="768350"/>
          </a:xfrm>
          <a:prstGeom prst="rect">
            <a:avLst/>
          </a:prstGeom>
          <a:noFill/>
          <a:ln>
            <a:noFill/>
          </a:ln>
          <a:effectLst/>
          <a:extLst>
            <a:ext uri="{909E8E84-426E-40DD-AFC4-6F175D3DCCD1}">
              <a14:hiddenFill xmlns:a14="http://schemas.microsoft.com/office/drawing/2010/main">
                <a:solidFill>
                  <a:srgbClr val="477DEA"/>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square">
            <a:spAutoFit/>
          </a:bodyPr>
          <a:p>
            <a:pPr>
              <a:spcBef>
                <a:spcPct val="50000"/>
              </a:spcBef>
              <a:buFont typeface="Arial" panose="020B0604020202020204" pitchFamily="34" charset="0"/>
              <a:buNone/>
            </a:pPr>
            <a:r>
              <a:rPr lang="zh-CN" altLang="en-US" sz="4400" b="1">
                <a:solidFill>
                  <a:srgbClr val="000066"/>
                </a:solidFill>
                <a:effectLst>
                  <a:outerShdw blurRad="38100" dist="38100" dir="2700000" algn="tl">
                    <a:srgbClr val="C0C0C0"/>
                  </a:outerShdw>
                </a:effectLst>
                <a:ea typeface="隶书" panose="02010509060101010101" pitchFamily="49" charset="-122"/>
              </a:rPr>
              <a:t>章西女王</a:t>
            </a:r>
            <a:endParaRPr lang="zh-CN" altLang="en-US" sz="4400">
              <a:solidFill>
                <a:srgbClr val="000066"/>
              </a:solidFill>
            </a:endParaRPr>
          </a:p>
        </p:txBody>
      </p:sp>
      <p:sp>
        <p:nvSpPr>
          <p:cNvPr id="68617" name="Text Box 9"/>
          <p:cNvSpPr txBox="1">
            <a:spLocks noChangeArrowheads="1"/>
          </p:cNvSpPr>
          <p:nvPr/>
        </p:nvSpPr>
        <p:spPr bwMode="auto">
          <a:xfrm>
            <a:off x="1130300" y="2556510"/>
            <a:ext cx="9384665" cy="1076325"/>
          </a:xfrm>
          <a:prstGeom prst="rect">
            <a:avLst/>
          </a:prstGeom>
          <a:solidFill>
            <a:srgbClr val="FBDBA6"/>
          </a:solidFill>
          <a:ln w="12700" cmpd="sng">
            <a:noFill/>
            <a:prstDash val="solid"/>
            <a:miter lim="800000"/>
          </a:ln>
          <a:effectLst>
            <a:softEdge rad="31750"/>
          </a:effectLst>
          <a:extLst>
            <a:ext uri="{909E8E84-426E-40DD-AFC4-6F175D3DCCD1}">
              <a14:hiddenFill xmlns:a14="http://schemas.microsoft.com/office/drawing/2010/main">
                <a:solidFill>
                  <a:srgbClr val="477DEA"/>
                </a:solid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wrap="square">
            <a:spAutoFit/>
          </a:bodyPr>
          <a:p>
            <a:pPr>
              <a:spcBef>
                <a:spcPct val="50000"/>
              </a:spcBef>
              <a:buFont typeface="Arial" panose="020B0604020202020204" pitchFamily="34" charset="0"/>
              <a:buNone/>
            </a:pPr>
            <a:r>
              <a:rPr lang="en-US" altLang="zh-CN" sz="3200" b="1">
                <a:solidFill>
                  <a:srgbClr val="800000"/>
                </a:solidFill>
                <a:effectLst>
                  <a:outerShdw blurRad="38100" dist="38100" dir="2700000" algn="tl">
                    <a:srgbClr val="C0C0C0"/>
                  </a:outerShdw>
                </a:effectLst>
                <a:latin typeface="黑体" panose="02010609060101010101" pitchFamily="2" charset="-122"/>
                <a:ea typeface="黑体" panose="02010609060101010101" pitchFamily="2" charset="-122"/>
              </a:rPr>
              <a:t>2</a:t>
            </a:r>
            <a:r>
              <a:rPr lang="zh-CN" altLang="en-US" sz="3200" b="1">
                <a:solidFill>
                  <a:srgbClr val="800000"/>
                </a:solidFill>
                <a:effectLst>
                  <a:outerShdw blurRad="38100" dist="38100" dir="2700000" algn="tl">
                    <a:srgbClr val="C0C0C0"/>
                  </a:outerShdw>
                </a:effectLst>
                <a:latin typeface="黑体" panose="02010609060101010101" pitchFamily="2" charset="-122"/>
                <a:ea typeface="黑体" panose="02010609060101010101" pitchFamily="2" charset="-122"/>
              </a:rPr>
              <a:t>、在</a:t>
            </a:r>
            <a:r>
              <a:rPr lang="en-US" altLang="zh-CN" sz="3200" b="1">
                <a:solidFill>
                  <a:srgbClr val="800000"/>
                </a:solidFill>
                <a:effectLst>
                  <a:outerShdw blurRad="38100" dist="38100" dir="2700000" algn="tl">
                    <a:srgbClr val="C0C0C0"/>
                  </a:outerShdw>
                </a:effectLst>
                <a:latin typeface="黑体" panose="02010609060101010101" pitchFamily="2" charset="-122"/>
                <a:ea typeface="黑体" panose="02010609060101010101" pitchFamily="2" charset="-122"/>
              </a:rPr>
              <a:t>19</a:t>
            </a:r>
            <a:r>
              <a:rPr lang="zh-CN" altLang="en-US" sz="3200" b="1">
                <a:solidFill>
                  <a:srgbClr val="800000"/>
                </a:solidFill>
                <a:effectLst>
                  <a:outerShdw blurRad="38100" dist="38100" dir="2700000" algn="tl">
                    <a:srgbClr val="C0C0C0"/>
                  </a:outerShdw>
                </a:effectLst>
                <a:latin typeface="黑体" panose="02010609060101010101" pitchFamily="2" charset="-122"/>
                <a:ea typeface="黑体" panose="02010609060101010101" pitchFamily="2" charset="-122"/>
              </a:rPr>
              <a:t>世纪中期，印度人民反抗英国殖民统治过程中涌现了哪位英雄人物？ </a:t>
            </a:r>
            <a:endParaRPr lang="zh-CN" altLang="en-US" sz="3200" b="1">
              <a:solidFill>
                <a:srgbClr val="800000"/>
              </a:solidFill>
              <a:effectLst>
                <a:outerShdw blurRad="38100" dist="38100" dir="2700000" algn="tl">
                  <a:srgbClr val="C0C0C0"/>
                </a:outerShdw>
              </a:effectLst>
              <a:latin typeface="黑体" panose="02010609060101010101" pitchFamily="2" charset="-122"/>
              <a:ea typeface="黑体" panose="02010609060101010101" pitchFamily="2" charset="-122"/>
            </a:endParaRPr>
          </a:p>
        </p:txBody>
      </p:sp>
      <p:sp>
        <p:nvSpPr>
          <p:cNvPr id="68618" name="Text Box 10"/>
          <p:cNvSpPr txBox="1">
            <a:spLocks noChangeArrowheads="1"/>
          </p:cNvSpPr>
          <p:nvPr/>
        </p:nvSpPr>
        <p:spPr bwMode="auto">
          <a:xfrm>
            <a:off x="3897630" y="1788160"/>
            <a:ext cx="1487170" cy="768350"/>
          </a:xfrm>
          <a:prstGeom prst="rect">
            <a:avLst/>
          </a:prstGeom>
          <a:noFill/>
          <a:ln>
            <a:noFill/>
          </a:ln>
          <a:effectLst/>
          <a:extLst>
            <a:ext uri="{909E8E84-426E-40DD-AFC4-6F175D3DCCD1}">
              <a14:hiddenFill xmlns:a14="http://schemas.microsoft.com/office/drawing/2010/main">
                <a:solidFill>
                  <a:srgbClr val="477D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square">
            <a:spAutoFit/>
          </a:bodyPr>
          <a:p>
            <a:pPr>
              <a:buFont typeface="Arial" panose="020B0604020202020204" pitchFamily="34" charset="0"/>
              <a:buNone/>
            </a:pPr>
            <a:r>
              <a:rPr lang="zh-CN" altLang="en-US" sz="4400" b="1">
                <a:solidFill>
                  <a:srgbClr val="000066"/>
                </a:solidFill>
                <a:effectLst>
                  <a:outerShdw blurRad="38100" dist="38100" dir="2700000" algn="tl">
                    <a:srgbClr val="C0C0C0"/>
                  </a:outerShdw>
                </a:effectLst>
                <a:latin typeface="隶书" panose="02010509060101010101" pitchFamily="49" charset="-122"/>
                <a:ea typeface="隶书" panose="02010509060101010101" pitchFamily="49" charset="-122"/>
              </a:rPr>
              <a:t>英国</a:t>
            </a:r>
            <a:endParaRPr lang="zh-CN" altLang="en-US" sz="4400" b="1">
              <a:solidFill>
                <a:srgbClr val="000066"/>
              </a:solidFill>
              <a:effectLst>
                <a:outerShdw blurRad="38100" dist="38100" dir="2700000" algn="tl">
                  <a:srgbClr val="C0C0C0"/>
                </a:outerShdw>
              </a:effectLst>
              <a:latin typeface="隶书" panose="02010509060101010101" pitchFamily="49" charset="-122"/>
              <a:ea typeface="隶书" panose="02010509060101010101" pitchFamily="49" charset="-122"/>
            </a:endParaRPr>
          </a:p>
        </p:txBody>
      </p:sp>
      <p:sp>
        <p:nvSpPr>
          <p:cNvPr id="4" name="文本框 3"/>
          <p:cNvSpPr txBox="1"/>
          <p:nvPr/>
        </p:nvSpPr>
        <p:spPr>
          <a:xfrm>
            <a:off x="736600" y="414020"/>
            <a:ext cx="1605280" cy="521970"/>
          </a:xfrm>
          <a:prstGeom prst="rect">
            <a:avLst/>
          </a:prstGeom>
          <a:noFill/>
        </p:spPr>
        <p:txBody>
          <a:bodyPr wrap="none" rtlCol="0">
            <a:spAutoFit/>
          </a:bodyPr>
          <a:p>
            <a:r>
              <a:rPr lang="zh-CN" altLang="en-US" sz="2800" b="1">
                <a:latin typeface="微软雅黑" panose="020B0503020204020204" charset="-122"/>
                <a:ea typeface="微软雅黑" panose="020B0503020204020204" charset="-122"/>
              </a:rPr>
              <a:t>温故知新</a:t>
            </a:r>
            <a:endParaRPr lang="zh-CN" altLang="en-US" sz="2800" b="1">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stretch>
            <a:fillRect/>
          </a:stretch>
        </p:blipFill>
        <p:spPr>
          <a:xfrm>
            <a:off x="1466215" y="3784600"/>
            <a:ext cx="1856740" cy="2517775"/>
          </a:xfrm>
          <a:prstGeom prst="rect">
            <a:avLst/>
          </a:prstGeom>
        </p:spPr>
      </p:pic>
      <p:sp>
        <p:nvSpPr>
          <p:cNvPr id="9219" name="Text Box 6"/>
          <p:cNvSpPr txBox="1"/>
          <p:nvPr/>
        </p:nvSpPr>
        <p:spPr>
          <a:xfrm>
            <a:off x="3701415" y="4862195"/>
            <a:ext cx="7080250" cy="1383665"/>
          </a:xfrm>
          <a:prstGeom prst="rect">
            <a:avLst/>
          </a:prstGeom>
          <a:noFill/>
          <a:ln w="9525">
            <a:noFill/>
          </a:ln>
        </p:spPr>
        <p:txBody>
          <a:bodyPr wrap="square">
            <a:spAutoFit/>
          </a:bodyPr>
          <a:p>
            <a:r>
              <a:rPr lang="zh-CN" altLang="en-US" sz="2200" b="1" dirty="0">
                <a:solidFill>
                  <a:srgbClr val="0000CC"/>
                </a:solidFill>
                <a:latin typeface="Arial" panose="020B0604020202020204" pitchFamily="34" charset="0"/>
              </a:rPr>
              <a:t>　</a:t>
            </a:r>
            <a:r>
              <a:rPr lang="en-US" altLang="zh-CN" sz="2800" b="1">
                <a:latin typeface="Arial" panose="020B0604020202020204" pitchFamily="34" charset="0"/>
              </a:rPr>
              <a:t>1857</a:t>
            </a:r>
            <a:r>
              <a:rPr lang="zh-CN" altLang="en-US" sz="2800" b="1" dirty="0">
                <a:latin typeface="Arial" panose="020B0604020202020204" pitchFamily="34" charset="0"/>
              </a:rPr>
              <a:t>～</a:t>
            </a:r>
            <a:r>
              <a:rPr lang="en-US" altLang="zh-CN" sz="2800" b="1">
                <a:latin typeface="Arial" panose="020B0604020202020204" pitchFamily="34" charset="0"/>
              </a:rPr>
              <a:t>1859</a:t>
            </a:r>
            <a:r>
              <a:rPr lang="zh-CN" altLang="en-US" sz="2800" b="1" dirty="0">
                <a:latin typeface="Arial" panose="020B0604020202020204" pitchFamily="34" charset="0"/>
              </a:rPr>
              <a:t>年，印度终于爆发了一场声势浩大的民族大起义。章西女王是这次印度民族起义中的杰出女英雄。起义最终失败。</a:t>
            </a:r>
            <a:endParaRPr lang="zh-CN" altLang="en-US" sz="2800" b="1" dirty="0">
              <a:solidFill>
                <a:srgbClr val="0000FF"/>
              </a:solidFill>
              <a:latin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8"/>
                                        </p:tgtEl>
                                        <p:attrNameLst>
                                          <p:attrName>style.visibility</p:attrName>
                                        </p:attrNameLst>
                                      </p:cBhvr>
                                      <p:to>
                                        <p:strVal val="visible"/>
                                      </p:to>
                                    </p:set>
                                    <p:anim calcmode="lin" valueType="num">
                                      <p:cBhvr additive="base">
                                        <p:cTn id="7" dur="500" fill="hold"/>
                                        <p:tgtEl>
                                          <p:spTgt spid="68618"/>
                                        </p:tgtEl>
                                        <p:attrNameLst>
                                          <p:attrName>ppt_x</p:attrName>
                                        </p:attrNameLst>
                                      </p:cBhvr>
                                      <p:tavLst>
                                        <p:tav tm="0">
                                          <p:val>
                                            <p:strVal val="#ppt_x"/>
                                          </p:val>
                                        </p:tav>
                                        <p:tav tm="100000">
                                          <p:val>
                                            <p:strVal val="#ppt_x"/>
                                          </p:val>
                                        </p:tav>
                                      </p:tavLst>
                                    </p:anim>
                                    <p:anim calcmode="lin" valueType="num">
                                      <p:cBhvr additive="base">
                                        <p:cTn id="8" dur="500" fill="hold"/>
                                        <p:tgtEl>
                                          <p:spTgt spid="686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8615"/>
                                        </p:tgtEl>
                                        <p:attrNameLst>
                                          <p:attrName>style.visibility</p:attrName>
                                        </p:attrNameLst>
                                      </p:cBhvr>
                                      <p:to>
                                        <p:strVal val="visible"/>
                                      </p:to>
                                    </p:set>
                                    <p:anim calcmode="lin" valueType="num">
                                      <p:cBhvr additive="base">
                                        <p:cTn id="18" dur="500" fill="hold"/>
                                        <p:tgtEl>
                                          <p:spTgt spid="68615"/>
                                        </p:tgtEl>
                                        <p:attrNameLst>
                                          <p:attrName>ppt_x</p:attrName>
                                        </p:attrNameLst>
                                      </p:cBhvr>
                                      <p:tavLst>
                                        <p:tav tm="0">
                                          <p:val>
                                            <p:strVal val="#ppt_x"/>
                                          </p:val>
                                        </p:tav>
                                        <p:tav tm="100000">
                                          <p:val>
                                            <p:strVal val="#ppt_x"/>
                                          </p:val>
                                        </p:tav>
                                      </p:tavLst>
                                    </p:anim>
                                    <p:anim calcmode="lin" valueType="num">
                                      <p:cBhvr additive="base">
                                        <p:cTn id="19" dur="500" fill="hold"/>
                                        <p:tgtEl>
                                          <p:spTgt spid="68615"/>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bldLvl="0" animBg="1"/>
      <p:bldP spid="68618" grpId="0" bldLvl="0" animBg="1" autoUpdateAnimBg="0"/>
      <p:bldP spid="92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rcRect b="10678"/>
          <a:stretch>
            <a:fillRect/>
          </a:stretch>
        </p:blipFill>
        <p:spPr>
          <a:xfrm>
            <a:off x="286385" y="236855"/>
            <a:ext cx="11619865" cy="6563995"/>
          </a:xfrm>
          <a:prstGeom prst="rect">
            <a:avLst/>
          </a:prstGeom>
        </p:spPr>
      </p:pic>
      <p:sp>
        <p:nvSpPr>
          <p:cNvPr id="5" name="文本框 4"/>
          <p:cNvSpPr txBox="1"/>
          <p:nvPr/>
        </p:nvSpPr>
        <p:spPr>
          <a:xfrm>
            <a:off x="589915" y="573405"/>
            <a:ext cx="5842635" cy="521970"/>
          </a:xfrm>
          <a:prstGeom prst="rect">
            <a:avLst/>
          </a:prstGeom>
          <a:noFill/>
        </p:spPr>
        <p:txBody>
          <a:bodyPr wrap="square" rtlCol="0" anchor="t">
            <a:spAutoFit/>
          </a:bodyPr>
          <a:p>
            <a:r>
              <a:rPr lang="zh-CN" altLang="en-US" sz="2800" b="1"/>
              <a:t>凯末尔总统与土耳其国父纪念馆</a:t>
            </a:r>
            <a:endParaRPr lang="zh-CN" altLang="en-US" sz="2800" b="1"/>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3180" y="14605"/>
            <a:ext cx="12145010" cy="6948805"/>
          </a:xfrm>
          <a:prstGeom prst="rect">
            <a:avLst/>
          </a:prstGeom>
        </p:spPr>
      </p:pic>
      <p:sp>
        <p:nvSpPr>
          <p:cNvPr id="5" name="文本框 4"/>
          <p:cNvSpPr txBox="1"/>
          <p:nvPr/>
        </p:nvSpPr>
        <p:spPr>
          <a:xfrm>
            <a:off x="9768840" y="4454525"/>
            <a:ext cx="2155190" cy="1383665"/>
          </a:xfrm>
          <a:prstGeom prst="rect">
            <a:avLst/>
          </a:prstGeom>
          <a:noFill/>
        </p:spPr>
        <p:txBody>
          <a:bodyPr wrap="square" rtlCol="0" anchor="t">
            <a:spAutoFit/>
          </a:bodyPr>
          <a:p>
            <a:r>
              <a:rPr lang="en-US" altLang="zh-CN" sz="2800">
                <a:solidFill>
                  <a:schemeClr val="bg1"/>
                </a:solidFill>
              </a:rPr>
              <a:t>2012</a:t>
            </a:r>
            <a:r>
              <a:rPr lang="zh-CN" altLang="en-US" sz="2800">
                <a:solidFill>
                  <a:schemeClr val="bg1"/>
                </a:solidFill>
              </a:rPr>
              <a:t>年习近平向凯末尔陵献花圈</a:t>
            </a:r>
            <a:endParaRPr lang="zh-CN" altLang="en-US" sz="2800">
              <a:solidFill>
                <a:schemeClr val="bg1"/>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619885" y="536575"/>
            <a:ext cx="3510280" cy="4874260"/>
          </a:xfrm>
          <a:prstGeom prst="rect">
            <a:avLst/>
          </a:prstGeom>
          <a:effectLst>
            <a:outerShdw blurRad="63500" sx="102000" sy="102000" algn="ctr" rotWithShape="0">
              <a:prstClr val="black">
                <a:alpha val="40000"/>
              </a:prstClr>
            </a:outerShdw>
          </a:effectLst>
        </p:spPr>
      </p:pic>
      <p:sp>
        <p:nvSpPr>
          <p:cNvPr id="68615" name="Text Box 7"/>
          <p:cNvSpPr txBox="1">
            <a:spLocks noChangeArrowheads="1"/>
          </p:cNvSpPr>
          <p:nvPr/>
        </p:nvSpPr>
        <p:spPr bwMode="auto">
          <a:xfrm>
            <a:off x="1311910" y="5542280"/>
            <a:ext cx="4126230" cy="829945"/>
          </a:xfrm>
          <a:prstGeom prst="rect">
            <a:avLst/>
          </a:prstGeom>
          <a:noFill/>
          <a:ln>
            <a:noFill/>
          </a:ln>
          <a:effectLst/>
          <a:extLst>
            <a:ext uri="{909E8E84-426E-40DD-AFC4-6F175D3DCCD1}">
              <a14:hiddenFill xmlns:a14="http://schemas.microsoft.com/office/drawing/2010/main">
                <a:solidFill>
                  <a:srgbClr val="477DEA"/>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square">
            <a:spAutoFit/>
          </a:bodyPr>
          <a:p>
            <a:pPr>
              <a:spcBef>
                <a:spcPct val="50000"/>
              </a:spcBef>
              <a:buFont typeface="Arial" panose="020B0604020202020204" pitchFamily="34" charset="0"/>
              <a:buNone/>
            </a:pPr>
            <a:r>
              <a:rPr lang="en-US" altLang="zh-CN" sz="4800" b="1">
                <a:solidFill>
                  <a:srgbClr val="000066"/>
                </a:solidFill>
                <a:effectLst>
                  <a:outerShdw blurRad="38100" dist="38100" dir="2700000" algn="tl">
                    <a:srgbClr val="C0C0C0"/>
                  </a:outerShdw>
                </a:effectLst>
                <a:ea typeface="隶书" panose="02010509060101010101" pitchFamily="49" charset="-122"/>
              </a:rPr>
              <a:t>“</a:t>
            </a:r>
            <a:r>
              <a:rPr lang="zh-CN" altLang="en-US" sz="4800" b="1">
                <a:solidFill>
                  <a:srgbClr val="000066"/>
                </a:solidFill>
                <a:effectLst>
                  <a:outerShdw blurRad="38100" dist="38100" dir="2700000" algn="tl">
                    <a:srgbClr val="C0C0C0"/>
                  </a:outerShdw>
                </a:effectLst>
                <a:ea typeface="隶书" panose="02010509060101010101" pitchFamily="49" charset="-122"/>
              </a:rPr>
              <a:t>圣雄</a:t>
            </a:r>
            <a:r>
              <a:rPr lang="en-US" altLang="zh-CN" sz="4800" b="1">
                <a:solidFill>
                  <a:srgbClr val="000066"/>
                </a:solidFill>
                <a:effectLst>
                  <a:outerShdw blurRad="38100" dist="38100" dir="2700000" algn="tl">
                    <a:srgbClr val="C0C0C0"/>
                  </a:outerShdw>
                </a:effectLst>
                <a:ea typeface="隶书" panose="02010509060101010101" pitchFamily="49" charset="-122"/>
              </a:rPr>
              <a:t>”</a:t>
            </a:r>
            <a:r>
              <a:rPr lang="zh-CN" altLang="en-US" sz="4800" b="1">
                <a:solidFill>
                  <a:srgbClr val="000066"/>
                </a:solidFill>
                <a:effectLst>
                  <a:outerShdw blurRad="38100" dist="38100" dir="2700000" algn="tl">
                    <a:srgbClr val="C0C0C0"/>
                  </a:outerShdw>
                </a:effectLst>
                <a:ea typeface="隶书" panose="02010509060101010101" pitchFamily="49" charset="-122"/>
              </a:rPr>
              <a:t>：甘地</a:t>
            </a:r>
            <a:endParaRPr lang="zh-CN" altLang="en-US" sz="4800">
              <a:solidFill>
                <a:srgbClr val="000066"/>
              </a:solidFill>
            </a:endParaRPr>
          </a:p>
        </p:txBody>
      </p:sp>
      <p:pic>
        <p:nvPicPr>
          <p:cNvPr id="7" name="图片 6"/>
          <p:cNvPicPr>
            <a:picLocks noChangeAspect="1"/>
          </p:cNvPicPr>
          <p:nvPr/>
        </p:nvPicPr>
        <p:blipFill>
          <a:blip r:embed="rId2"/>
          <a:stretch>
            <a:fillRect/>
          </a:stretch>
        </p:blipFill>
        <p:spPr>
          <a:xfrm>
            <a:off x="7282180" y="4539615"/>
            <a:ext cx="1353185" cy="1982470"/>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3"/>
          <a:srcRect l="11760" t="7429" r="12397" b="587"/>
          <a:stretch>
            <a:fillRect/>
          </a:stretch>
        </p:blipFill>
        <p:spPr>
          <a:xfrm>
            <a:off x="10317480" y="4539615"/>
            <a:ext cx="1489075" cy="1961515"/>
          </a:xfrm>
          <a:prstGeom prst="rect">
            <a:avLst/>
          </a:prstGeom>
          <a:effectLst>
            <a:outerShdw blurRad="63500" sx="102000" sy="102000" algn="ctr" rotWithShape="0">
              <a:prstClr val="black">
                <a:alpha val="40000"/>
              </a:prstClr>
            </a:outerShdw>
          </a:effectLst>
        </p:spPr>
      </p:pic>
      <p:pic>
        <p:nvPicPr>
          <p:cNvPr id="8" name="图片 7"/>
          <p:cNvPicPr>
            <a:picLocks noChangeAspect="1"/>
          </p:cNvPicPr>
          <p:nvPr/>
        </p:nvPicPr>
        <p:blipFill>
          <a:blip r:embed="rId4"/>
          <a:stretch>
            <a:fillRect/>
          </a:stretch>
        </p:blipFill>
        <p:spPr>
          <a:xfrm>
            <a:off x="8822055" y="4539615"/>
            <a:ext cx="1355725" cy="1982470"/>
          </a:xfrm>
          <a:prstGeom prst="rect">
            <a:avLst/>
          </a:prstGeom>
          <a:effectLst>
            <a:outerShdw blurRad="63500" sx="102000" sy="102000" algn="ctr" rotWithShape="0">
              <a:prstClr val="black">
                <a:alpha val="40000"/>
              </a:prstClr>
            </a:outerShdw>
          </a:effectLst>
        </p:spPr>
      </p:pic>
      <p:sp>
        <p:nvSpPr>
          <p:cNvPr id="9" name="文本框 8"/>
          <p:cNvSpPr txBox="1"/>
          <p:nvPr/>
        </p:nvSpPr>
        <p:spPr>
          <a:xfrm>
            <a:off x="5833745" y="876935"/>
            <a:ext cx="5102860" cy="3107690"/>
          </a:xfrm>
          <a:prstGeom prst="rect">
            <a:avLst/>
          </a:prstGeom>
          <a:noFill/>
        </p:spPr>
        <p:txBody>
          <a:bodyPr wrap="square" rtlCol="0" anchor="t">
            <a:spAutoFit/>
          </a:bodyPr>
          <a:p>
            <a:r>
              <a:rPr lang="zh-CN" altLang="en-US" sz="2800" b="1"/>
              <a:t>莫罕达斯·卡拉姆昌德·甘地</a:t>
            </a:r>
            <a:endParaRPr lang="zh-CN" altLang="en-US" sz="2800" b="1"/>
          </a:p>
          <a:p>
            <a:r>
              <a:rPr lang="zh-CN" altLang="en-US" sz="2800" b="1"/>
              <a:t>       1869年</a:t>
            </a:r>
            <a:r>
              <a:rPr lang="en-US" altLang="zh-CN" sz="2800" b="1"/>
              <a:t>—</a:t>
            </a:r>
            <a:r>
              <a:rPr lang="zh-CN" altLang="en-US" sz="2800" b="1"/>
              <a:t>1948年</a:t>
            </a:r>
            <a:endParaRPr lang="zh-CN" altLang="en-US" sz="2800" b="1"/>
          </a:p>
          <a:p>
            <a:r>
              <a:rPr lang="zh-CN" altLang="en-US" sz="2800" b="1"/>
              <a:t>尊称"圣雄甘地"，印度民族解放运动的领导人、印度国民大会党领袖。甘地是印度国父，也是提倡非暴力抵抗的现代政治学说--甘地主义的创始人。</a:t>
            </a:r>
            <a:endParaRPr lang="zh-CN" altLang="en-US" sz="2800" b="1"/>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48" presetClass="entr" presetSubtype="0" accel="50000" fill="hold" grpId="0" nodeType="withEffect">
                                  <p:stCondLst>
                                    <p:cond delay="0"/>
                                  </p:stCondLst>
                                  <p:childTnLst>
                                    <p:set>
                                      <p:cBhvr>
                                        <p:cTn id="9" dur="1" fill="hold">
                                          <p:stCondLst>
                                            <p:cond delay="0"/>
                                          </p:stCondLst>
                                        </p:cTn>
                                        <p:tgtEl>
                                          <p:spTgt spid="68615"/>
                                        </p:tgtEl>
                                        <p:attrNameLst>
                                          <p:attrName>style.visibility</p:attrName>
                                        </p:attrNameLst>
                                      </p:cBhvr>
                                      <p:to>
                                        <p:strVal val="visible"/>
                                      </p:to>
                                    </p:set>
                                    <p:anim calcmode="lin" valueType="num">
                                      <p:cBhvr>
                                        <p:cTn id="10" dur="1000" fill="hold"/>
                                        <p:tgtEl>
                                          <p:spTgt spid="686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 dur="1000" fill="hold"/>
                                        <p:tgtEl>
                                          <p:spTgt spid="68615"/>
                                        </p:tgtEl>
                                        <p:attrNameLst>
                                          <p:attrName>ppt_x</p:attrName>
                                        </p:attrNameLst>
                                      </p:cBhvr>
                                      <p:tavLst>
                                        <p:tav tm="0">
                                          <p:val>
                                            <p:fltVal val="-1"/>
                                          </p:val>
                                        </p:tav>
                                        <p:tav tm="50000">
                                          <p:val>
                                            <p:fltVal val="0.95"/>
                                          </p:val>
                                        </p:tav>
                                        <p:tav tm="100000">
                                          <p:val>
                                            <p:strVal val="#ppt_x"/>
                                          </p:val>
                                        </p:tav>
                                      </p:tavLst>
                                    </p:anim>
                                    <p:anim calcmode="lin" valueType="num">
                                      <p:cBhvr>
                                        <p:cTn id="12" dur="1000" fill="hold"/>
                                        <p:tgtEl>
                                          <p:spTgt spid="68615"/>
                                        </p:tgtEl>
                                        <p:attrNameLst>
                                          <p:attrName>ppt_y</p:attrName>
                                        </p:attrNameLst>
                                      </p:cBhvr>
                                      <p:tavLst>
                                        <p:tav tm="0">
                                          <p:val>
                                            <p:strVal val="#ppt_y"/>
                                          </p:val>
                                        </p:tav>
                                        <p:tav tm="100000">
                                          <p:val>
                                            <p:strVal val="#ppt_y"/>
                                          </p:val>
                                        </p:tav>
                                      </p:tavLst>
                                    </p:anim>
                                    <p:animEffect transition="in" filter="fade">
                                      <p:cBhvr>
                                        <p:cTn id="13" dur="1000"/>
                                        <p:tgtEl>
                                          <p:spTgt spid="686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bldLvl="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4"/>
          <p:cNvSpPr txBox="1"/>
          <p:nvPr/>
        </p:nvSpPr>
        <p:spPr>
          <a:xfrm>
            <a:off x="433705" y="377825"/>
            <a:ext cx="7092950" cy="768350"/>
          </a:xfrm>
          <a:prstGeom prst="rect">
            <a:avLst/>
          </a:prstGeom>
          <a:noFill/>
          <a:ln w="9525">
            <a:noFill/>
          </a:ln>
        </p:spPr>
        <p:txBody>
          <a:bodyPr>
            <a:spAutoFit/>
          </a:bodyPr>
          <a:p>
            <a:pPr algn="ctr">
              <a:spcBef>
                <a:spcPct val="50000"/>
              </a:spcBef>
            </a:pPr>
            <a:r>
              <a:rPr lang="zh-CN" altLang="en-US" sz="4400" dirty="0">
                <a:solidFill>
                  <a:srgbClr val="FF0000"/>
                </a:solidFill>
                <a:effectLst>
                  <a:outerShdw blurRad="38100" dist="38100" dir="2700000">
                    <a:srgbClr val="C0C0C0"/>
                  </a:outerShdw>
                </a:effectLst>
                <a:latin typeface="Arial" panose="020B0604020202020204" pitchFamily="34" charset="0"/>
                <a:ea typeface="华文行楷" panose="02010800040101010101" pitchFamily="2" charset="-122"/>
              </a:rPr>
              <a:t>一、印度的非暴力不合作</a:t>
            </a:r>
            <a:endParaRPr lang="zh-CN" altLang="en-US" sz="4400" dirty="0">
              <a:solidFill>
                <a:srgbClr val="FF0000"/>
              </a:solidFill>
              <a:effectLst>
                <a:outerShdw blurRad="38100" dist="38100" dir="2700000">
                  <a:srgbClr val="C0C0C0"/>
                </a:outerShdw>
              </a:effectLst>
              <a:latin typeface="Arial" panose="020B0604020202020204" pitchFamily="34" charset="0"/>
              <a:ea typeface="华文行楷" panose="02010800040101010101" pitchFamily="2" charset="-122"/>
            </a:endParaRPr>
          </a:p>
        </p:txBody>
      </p:sp>
      <p:sp>
        <p:nvSpPr>
          <p:cNvPr id="10242" name="矩形 1"/>
          <p:cNvSpPr/>
          <p:nvPr/>
        </p:nvSpPr>
        <p:spPr>
          <a:xfrm>
            <a:off x="728028" y="1072198"/>
            <a:ext cx="1746885" cy="583565"/>
          </a:xfrm>
          <a:prstGeom prst="rect">
            <a:avLst/>
          </a:prstGeom>
          <a:noFill/>
          <a:ln w="9525">
            <a:noFill/>
          </a:ln>
        </p:spPr>
        <p:txBody>
          <a:bodyPr wrap="none">
            <a:spAutoFit/>
          </a:bodyPr>
          <a:p>
            <a:r>
              <a:rPr lang="en-US" altLang="zh-CN" sz="3200" b="1">
                <a:solidFill>
                  <a:schemeClr val="tx1"/>
                </a:solidFill>
                <a:latin typeface="Arial" panose="020B0604020202020204" pitchFamily="34" charset="0"/>
              </a:rPr>
              <a:t>1.</a:t>
            </a:r>
            <a:r>
              <a:rPr lang="zh-CN" altLang="en-US" sz="3200" b="1">
                <a:solidFill>
                  <a:schemeClr val="tx1"/>
                </a:solidFill>
                <a:latin typeface="Arial" panose="020B0604020202020204" pitchFamily="34" charset="0"/>
              </a:rPr>
              <a:t>原因</a:t>
            </a:r>
            <a:r>
              <a:rPr lang="zh-CN" altLang="en-US" sz="3200" b="1" dirty="0">
                <a:solidFill>
                  <a:schemeClr val="tx1"/>
                </a:solidFill>
                <a:latin typeface="Arial" panose="020B0604020202020204" pitchFamily="34" charset="0"/>
              </a:rPr>
              <a:t>：</a:t>
            </a:r>
            <a:endParaRPr lang="zh-CN" altLang="en-US" sz="3200" b="1" dirty="0">
              <a:solidFill>
                <a:schemeClr val="tx1"/>
              </a:solidFill>
              <a:latin typeface="Arial" panose="020B0604020202020204" pitchFamily="34" charset="0"/>
            </a:endParaRPr>
          </a:p>
        </p:txBody>
      </p:sp>
      <p:sp>
        <p:nvSpPr>
          <p:cNvPr id="5" name="矩形 1"/>
          <p:cNvSpPr/>
          <p:nvPr/>
        </p:nvSpPr>
        <p:spPr>
          <a:xfrm>
            <a:off x="2281873" y="1072198"/>
            <a:ext cx="8757285" cy="583565"/>
          </a:xfrm>
          <a:prstGeom prst="rect">
            <a:avLst/>
          </a:prstGeom>
          <a:noFill/>
          <a:ln w="9525">
            <a:noFill/>
          </a:ln>
        </p:spPr>
        <p:txBody>
          <a:bodyPr wrap="none">
            <a:spAutoFit/>
          </a:bodyPr>
          <a:p>
            <a:r>
              <a:rPr lang="zh-CN" sz="3200" b="1">
                <a:solidFill>
                  <a:srgbClr val="0000CC"/>
                </a:solidFill>
                <a:latin typeface="Arial" panose="020B0604020202020204" pitchFamily="34" charset="0"/>
              </a:rPr>
              <a:t>英国殖民者的残酷统治激化了与印度人民的矛盾</a:t>
            </a:r>
            <a:endParaRPr lang="zh-CN" sz="3200" b="1" dirty="0">
              <a:solidFill>
                <a:srgbClr val="0000CC"/>
              </a:solidFill>
              <a:latin typeface="Arial" panose="020B0604020202020204" pitchFamily="34" charset="0"/>
            </a:endParaRPr>
          </a:p>
        </p:txBody>
      </p:sp>
      <p:sp>
        <p:nvSpPr>
          <p:cNvPr id="6" name="矩形 1"/>
          <p:cNvSpPr/>
          <p:nvPr/>
        </p:nvSpPr>
        <p:spPr>
          <a:xfrm>
            <a:off x="728345" y="1656080"/>
            <a:ext cx="4486910" cy="583565"/>
          </a:xfrm>
          <a:prstGeom prst="rect">
            <a:avLst/>
          </a:prstGeom>
          <a:noFill/>
          <a:ln w="9525">
            <a:noFill/>
          </a:ln>
        </p:spPr>
        <p:txBody>
          <a:bodyPr wrap="square">
            <a:spAutoFit/>
          </a:bodyPr>
          <a:p>
            <a:r>
              <a:rPr lang="en-US" altLang="zh-CN" sz="3200" b="1">
                <a:solidFill>
                  <a:schemeClr val="tx1"/>
                </a:solidFill>
                <a:latin typeface="Arial" panose="020B0604020202020204" pitchFamily="34" charset="0"/>
              </a:rPr>
              <a:t>2.</a:t>
            </a:r>
            <a:r>
              <a:rPr lang="zh-CN" altLang="en-US" sz="3200" b="1">
                <a:solidFill>
                  <a:schemeClr val="tx1"/>
                </a:solidFill>
                <a:latin typeface="Arial" panose="020B0604020202020204" pitchFamily="34" charset="0"/>
              </a:rPr>
              <a:t>反抗方式</a:t>
            </a:r>
            <a:r>
              <a:rPr lang="zh-CN" altLang="en-US" sz="3200" b="1" dirty="0">
                <a:solidFill>
                  <a:schemeClr val="tx1"/>
                </a:solidFill>
                <a:latin typeface="Arial" panose="020B0604020202020204" pitchFamily="34" charset="0"/>
              </a:rPr>
              <a:t>：</a:t>
            </a:r>
            <a:endParaRPr lang="zh-CN" altLang="en-US" sz="3200" b="1" dirty="0">
              <a:solidFill>
                <a:schemeClr val="tx1"/>
              </a:solidFill>
              <a:latin typeface="Arial" panose="020B0604020202020204" pitchFamily="34" charset="0"/>
            </a:endParaRPr>
          </a:p>
        </p:txBody>
      </p:sp>
      <p:sp>
        <p:nvSpPr>
          <p:cNvPr id="7" name="矩形 1"/>
          <p:cNvSpPr/>
          <p:nvPr/>
        </p:nvSpPr>
        <p:spPr>
          <a:xfrm>
            <a:off x="3068003" y="1655763"/>
            <a:ext cx="3449320" cy="583565"/>
          </a:xfrm>
          <a:prstGeom prst="rect">
            <a:avLst/>
          </a:prstGeom>
          <a:noFill/>
          <a:ln w="9525">
            <a:noFill/>
          </a:ln>
        </p:spPr>
        <p:txBody>
          <a:bodyPr wrap="none">
            <a:spAutoFit/>
          </a:bodyPr>
          <a:p>
            <a:r>
              <a:rPr lang="zh-CN" sz="3200" b="1">
                <a:solidFill>
                  <a:srgbClr val="0000CC"/>
                </a:solidFill>
                <a:latin typeface="Arial" panose="020B0604020202020204" pitchFamily="34" charset="0"/>
              </a:rPr>
              <a:t>非暴力不合作运动</a:t>
            </a:r>
            <a:endParaRPr lang="zh-CN" sz="3200" b="1" dirty="0">
              <a:solidFill>
                <a:srgbClr val="0000CC"/>
              </a:solidFill>
              <a:latin typeface="Arial" panose="020B0604020202020204" pitchFamily="34" charset="0"/>
            </a:endParaRPr>
          </a:p>
        </p:txBody>
      </p:sp>
      <p:sp>
        <p:nvSpPr>
          <p:cNvPr id="10" name="文本框 9"/>
          <p:cNvSpPr txBox="1"/>
          <p:nvPr/>
        </p:nvSpPr>
        <p:spPr>
          <a:xfrm>
            <a:off x="3251200" y="2324735"/>
            <a:ext cx="7312025" cy="2061210"/>
          </a:xfrm>
          <a:prstGeom prst="rect">
            <a:avLst/>
          </a:prstGeom>
          <a:solidFill>
            <a:srgbClr val="FBDBA6"/>
          </a:solidFill>
          <a:effectLst>
            <a:outerShdw blurRad="63500" sx="102000" sy="102000" algn="ctr" rotWithShape="0">
              <a:prstClr val="black">
                <a:alpha val="40000"/>
              </a:prstClr>
            </a:outerShdw>
          </a:effectLst>
        </p:spPr>
        <p:txBody>
          <a:bodyPr wrap="square" rtlCol="0">
            <a:spAutoFit/>
          </a:bodyPr>
          <a:p>
            <a:r>
              <a:rPr lang="zh-CN" altLang="en-US" sz="3200" b="1"/>
              <a:t>抵制在殖民政府和法院中工作</a:t>
            </a:r>
            <a:endParaRPr lang="zh-CN" altLang="en-US" sz="3200" b="1"/>
          </a:p>
          <a:p>
            <a:r>
              <a:rPr lang="zh-CN" altLang="en-US" sz="3200" b="1"/>
              <a:t>拒绝在英国学校读书，</a:t>
            </a:r>
            <a:endParaRPr lang="zh-CN" altLang="en-US" sz="3200" b="1"/>
          </a:p>
          <a:p>
            <a:r>
              <a:rPr lang="zh-CN" altLang="en-US" sz="3200" b="1"/>
              <a:t>提倡手工纺织以抵制英国商品，</a:t>
            </a:r>
            <a:endParaRPr lang="zh-CN" altLang="en-US" sz="3200" b="1"/>
          </a:p>
          <a:p>
            <a:r>
              <a:rPr lang="zh-CN" altLang="en-US" sz="3200" b="1"/>
              <a:t>拒绝纳税等</a:t>
            </a:r>
            <a:endParaRPr lang="zh-CN" altLang="en-US" sz="3200" b="1"/>
          </a:p>
        </p:txBody>
      </p:sp>
      <p:sp>
        <p:nvSpPr>
          <p:cNvPr id="10250" name="矩形 10249"/>
          <p:cNvSpPr/>
          <p:nvPr/>
        </p:nvSpPr>
        <p:spPr>
          <a:xfrm>
            <a:off x="1128395" y="2463800"/>
            <a:ext cx="1910715" cy="521970"/>
          </a:xfrm>
          <a:prstGeom prst="rect">
            <a:avLst/>
          </a:prstGeom>
          <a:solidFill>
            <a:srgbClr val="990000"/>
          </a:solidFill>
          <a:ln w="9525">
            <a:noFill/>
          </a:ln>
        </p:spPr>
        <p:txBody>
          <a:bodyPr wrap="square" anchor="t">
            <a:spAutoFit/>
          </a:bodyPr>
          <a:p>
            <a:pPr algn="ctr"/>
            <a:r>
              <a:rPr lang="en-US" altLang="zh-CN" sz="2800" b="1" dirty="0">
                <a:solidFill>
                  <a:schemeClr val="bg1"/>
                </a:solidFill>
                <a:latin typeface="Tahoma" panose="020B0604030504040204" pitchFamily="2" charset="0"/>
                <a:ea typeface="黑体" panose="02010609060101010101" pitchFamily="2" charset="-122"/>
                <a:sym typeface="Arial" panose="020B0604020202020204" pitchFamily="34" charset="0"/>
              </a:rPr>
              <a:t>1920</a:t>
            </a:r>
            <a:r>
              <a:rPr lang="zh-CN" altLang="en-US" sz="2800" b="1" dirty="0">
                <a:solidFill>
                  <a:schemeClr val="bg1"/>
                </a:solidFill>
                <a:latin typeface="Tahoma" panose="020B0604030504040204" pitchFamily="2" charset="0"/>
                <a:ea typeface="黑体" panose="02010609060101010101" pitchFamily="2" charset="-122"/>
                <a:sym typeface="Arial" panose="020B0604020202020204" pitchFamily="34" charset="0"/>
              </a:rPr>
              <a:t>年</a:t>
            </a:r>
            <a:endParaRPr lang="zh-CN" altLang="en-US" sz="2800" b="1" dirty="0">
              <a:solidFill>
                <a:schemeClr val="bg1"/>
              </a:solidFill>
              <a:latin typeface="Tahoma" panose="020B0604030504040204" pitchFamily="2" charset="0"/>
              <a:ea typeface="黑体" panose="02010609060101010101" pitchFamily="2" charset="-122"/>
              <a:sym typeface="Arial" panose="020B0604020202020204" pitchFamily="34" charset="0"/>
            </a:endParaRPr>
          </a:p>
        </p:txBody>
      </p:sp>
      <p:sp>
        <p:nvSpPr>
          <p:cNvPr id="11" name="矩形 10"/>
          <p:cNvSpPr/>
          <p:nvPr/>
        </p:nvSpPr>
        <p:spPr>
          <a:xfrm>
            <a:off x="1128395" y="4568190"/>
            <a:ext cx="1910715" cy="521970"/>
          </a:xfrm>
          <a:prstGeom prst="rect">
            <a:avLst/>
          </a:prstGeom>
          <a:solidFill>
            <a:srgbClr val="990000"/>
          </a:solidFill>
          <a:ln w="9525">
            <a:noFill/>
          </a:ln>
        </p:spPr>
        <p:txBody>
          <a:bodyPr wrap="square" anchor="t">
            <a:spAutoFit/>
          </a:bodyPr>
          <a:p>
            <a:pPr algn="ctr"/>
            <a:r>
              <a:rPr lang="en-US" altLang="zh-CN" sz="2800" b="1" dirty="0">
                <a:solidFill>
                  <a:schemeClr val="bg1"/>
                </a:solidFill>
                <a:latin typeface="Tahoma" panose="020B0604030504040204" pitchFamily="2" charset="0"/>
                <a:ea typeface="黑体" panose="02010609060101010101" pitchFamily="2" charset="-122"/>
                <a:sym typeface="Arial" panose="020B0604020202020204" pitchFamily="34" charset="0"/>
              </a:rPr>
              <a:t>1930</a:t>
            </a:r>
            <a:r>
              <a:rPr lang="zh-CN" altLang="en-US" sz="2800" b="1" dirty="0">
                <a:solidFill>
                  <a:schemeClr val="bg1"/>
                </a:solidFill>
                <a:latin typeface="Tahoma" panose="020B0604030504040204" pitchFamily="2" charset="0"/>
                <a:ea typeface="黑体" panose="02010609060101010101" pitchFamily="2" charset="-122"/>
                <a:sym typeface="Arial" panose="020B0604020202020204" pitchFamily="34" charset="0"/>
              </a:rPr>
              <a:t>年</a:t>
            </a:r>
            <a:endParaRPr lang="zh-CN" altLang="en-US" sz="2800" b="1" dirty="0">
              <a:solidFill>
                <a:schemeClr val="bg1"/>
              </a:solidFill>
              <a:latin typeface="Tahoma" panose="020B0604030504040204" pitchFamily="2" charset="0"/>
              <a:ea typeface="黑体" panose="02010609060101010101" pitchFamily="2" charset="-122"/>
              <a:sym typeface="Arial" panose="020B0604020202020204" pitchFamily="34" charset="0"/>
            </a:endParaRPr>
          </a:p>
        </p:txBody>
      </p:sp>
      <p:sp>
        <p:nvSpPr>
          <p:cNvPr id="12" name="文本框 11"/>
          <p:cNvSpPr txBox="1"/>
          <p:nvPr/>
        </p:nvSpPr>
        <p:spPr>
          <a:xfrm>
            <a:off x="3251200" y="4568190"/>
            <a:ext cx="7312025" cy="1076325"/>
          </a:xfrm>
          <a:prstGeom prst="rect">
            <a:avLst/>
          </a:prstGeom>
          <a:solidFill>
            <a:srgbClr val="FBDBA6"/>
          </a:solidFill>
          <a:effectLst>
            <a:outerShdw blurRad="63500" sx="102000" sy="102000" algn="ctr" rotWithShape="0">
              <a:prstClr val="black">
                <a:alpha val="40000"/>
              </a:prstClr>
            </a:outerShdw>
          </a:effectLst>
        </p:spPr>
        <p:txBody>
          <a:bodyPr wrap="square" rtlCol="0">
            <a:spAutoFit/>
          </a:bodyPr>
          <a:p>
            <a:r>
              <a:rPr lang="zh-CN" altLang="en-US" sz="3200" b="1"/>
              <a:t>要求殖民政府降低田赋、释放政治犯、废除食盐专卖</a:t>
            </a:r>
            <a:endParaRPr lang="zh-CN" altLang="en-US" sz="3200" b="1"/>
          </a:p>
        </p:txBody>
      </p:sp>
      <p:sp>
        <p:nvSpPr>
          <p:cNvPr id="54277" name="矩形 3"/>
          <p:cNvSpPr/>
          <p:nvPr/>
        </p:nvSpPr>
        <p:spPr>
          <a:xfrm>
            <a:off x="2282190" y="5644515"/>
            <a:ext cx="9260205" cy="1076325"/>
          </a:xfrm>
          <a:prstGeom prst="rect">
            <a:avLst/>
          </a:prstGeom>
          <a:noFill/>
          <a:ln w="9525">
            <a:noFill/>
          </a:ln>
        </p:spPr>
        <p:txBody>
          <a:bodyPr wrap="square">
            <a:spAutoFit/>
          </a:bodyPr>
          <a:p>
            <a:r>
              <a:rPr lang="zh-CN" altLang="en-US" sz="3200" b="1" dirty="0">
                <a:solidFill>
                  <a:srgbClr val="000DD1"/>
                </a:solidFill>
                <a:latin typeface="楷体_GB2312" pitchFamily="49" charset="-122"/>
                <a:ea typeface="楷体_GB2312" pitchFamily="49" charset="-122"/>
              </a:rPr>
              <a:t>沉重打击了英国殖民统治，增强了印度民众的民族自尊心和自信心，保证了资产阶级对运动的领导权</a:t>
            </a:r>
            <a:endParaRPr lang="zh-CN" altLang="en-US" sz="3200" b="1" dirty="0">
              <a:solidFill>
                <a:srgbClr val="000DD1"/>
              </a:solidFill>
              <a:latin typeface="楷体_GB2312" pitchFamily="49" charset="-122"/>
              <a:ea typeface="楷体_GB2312" pitchFamily="49" charset="-122"/>
            </a:endParaRPr>
          </a:p>
        </p:txBody>
      </p:sp>
      <p:sp>
        <p:nvSpPr>
          <p:cNvPr id="13" name="矩形 1"/>
          <p:cNvSpPr/>
          <p:nvPr/>
        </p:nvSpPr>
        <p:spPr>
          <a:xfrm>
            <a:off x="728345" y="5644515"/>
            <a:ext cx="4486910" cy="583565"/>
          </a:xfrm>
          <a:prstGeom prst="rect">
            <a:avLst/>
          </a:prstGeom>
          <a:noFill/>
          <a:ln w="9525">
            <a:noFill/>
          </a:ln>
        </p:spPr>
        <p:txBody>
          <a:bodyPr wrap="square">
            <a:spAutoFit/>
          </a:bodyPr>
          <a:p>
            <a:r>
              <a:rPr lang="en-US" altLang="zh-CN" sz="3200" b="1">
                <a:solidFill>
                  <a:schemeClr val="tx1"/>
                </a:solidFill>
                <a:latin typeface="Arial" panose="020B0604020202020204" pitchFamily="34" charset="0"/>
              </a:rPr>
              <a:t>3.</a:t>
            </a:r>
            <a:r>
              <a:rPr lang="zh-CN" altLang="en-US" sz="3200" b="1">
                <a:solidFill>
                  <a:schemeClr val="tx1"/>
                </a:solidFill>
                <a:latin typeface="Arial" panose="020B0604020202020204" pitchFamily="34" charset="0"/>
              </a:rPr>
              <a:t>影响：</a:t>
            </a:r>
            <a:endParaRPr lang="zh-CN" altLang="en-US" sz="3200" b="1" dirty="0">
              <a:solidFill>
                <a:schemeClr val="tx1"/>
              </a:solidFill>
              <a:latin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500" fill="hold">
                                          <p:stCondLst>
                                            <p:cond delay="0"/>
                                          </p:stCondLst>
                                        </p:cTn>
                                        <p:tgtEl>
                                          <p:spTgt spid="10250"/>
                                        </p:tgtEl>
                                        <p:attrNameLst>
                                          <p:attrName>style.visibility</p:attrName>
                                        </p:attrNameLst>
                                      </p:cBhvr>
                                      <p:to>
                                        <p:strVal val="visible"/>
                                      </p:to>
                                    </p:set>
                                    <p:animEffect transition="in" filter="wedge">
                                      <p:cBhvr>
                                        <p:cTn id="19" dur="500"/>
                                        <p:tgtEl>
                                          <p:spTgt spid="10250"/>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500" fill="hold">
                                          <p:stCondLst>
                                            <p:cond delay="0"/>
                                          </p:stCondLst>
                                        </p:cTn>
                                        <p:tgtEl>
                                          <p:spTgt spid="11"/>
                                        </p:tgtEl>
                                        <p:attrNameLst>
                                          <p:attrName>style.visibility</p:attrName>
                                        </p:attrNameLst>
                                      </p:cBhvr>
                                      <p:to>
                                        <p:strVal val="visible"/>
                                      </p:to>
                                    </p:set>
                                    <p:animEffect transition="in" filter="wedg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4277"/>
                                        </p:tgtEl>
                                        <p:attrNameLst>
                                          <p:attrName>style.visibility</p:attrName>
                                        </p:attrNameLst>
                                      </p:cBhvr>
                                      <p:to>
                                        <p:strVal val="visible"/>
                                      </p:to>
                                    </p:set>
                                    <p:anim calcmode="lin" valueType="num">
                                      <p:cBhvr additive="base">
                                        <p:cTn id="41" dur="500" fill="hold"/>
                                        <p:tgtEl>
                                          <p:spTgt spid="54277"/>
                                        </p:tgtEl>
                                        <p:attrNameLst>
                                          <p:attrName>ppt_x</p:attrName>
                                        </p:attrNameLst>
                                      </p:cBhvr>
                                      <p:tavLst>
                                        <p:tav tm="0">
                                          <p:val>
                                            <p:strVal val="#ppt_x"/>
                                          </p:val>
                                        </p:tav>
                                        <p:tav tm="100000">
                                          <p:val>
                                            <p:strVal val="#ppt_x"/>
                                          </p:val>
                                        </p:tav>
                                      </p:tavLst>
                                    </p:anim>
                                    <p:anim calcmode="lin" valueType="num">
                                      <p:cBhvr additive="base">
                                        <p:cTn id="42" dur="500" fill="hold"/>
                                        <p:tgtEl>
                                          <p:spTgt spid="542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bldLvl="0" animBg="1"/>
      <p:bldP spid="11" grpId="0" bldLvl="0" animBg="1"/>
      <p:bldP spid="5" grpId="0"/>
      <p:bldP spid="7" grpId="0"/>
      <p:bldP spid="10" grpId="0" bldLvl="0" animBg="1"/>
      <p:bldP spid="12" grpId="0" bldLvl="0" animBg="1"/>
      <p:bldP spid="542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443865" y="610235"/>
            <a:ext cx="5711190" cy="3974465"/>
          </a:xfrm>
          <a:prstGeom prst="rect">
            <a:avLst/>
          </a:prstGeom>
          <a:effectLst>
            <a:outerShdw blurRad="63500" sx="102000" sy="102000" algn="ctr" rotWithShape="0">
              <a:prstClr val="black">
                <a:alpha val="40000"/>
              </a:prstClr>
            </a:outerShdw>
          </a:effectLst>
        </p:spPr>
      </p:pic>
      <p:sp>
        <p:nvSpPr>
          <p:cNvPr id="6" name="文本框 5"/>
          <p:cNvSpPr txBox="1"/>
          <p:nvPr/>
        </p:nvSpPr>
        <p:spPr>
          <a:xfrm>
            <a:off x="1532255" y="4749165"/>
            <a:ext cx="4161790" cy="460375"/>
          </a:xfrm>
          <a:prstGeom prst="rect">
            <a:avLst/>
          </a:prstGeom>
          <a:noFill/>
        </p:spPr>
        <p:txBody>
          <a:bodyPr wrap="none" rtlCol="0" anchor="t">
            <a:spAutoFit/>
          </a:bodyPr>
          <a:p>
            <a:r>
              <a:rPr lang="zh-CN" altLang="en-US" sz="2400" b="1">
                <a:sym typeface="+mn-ea"/>
              </a:rPr>
              <a:t>提倡手工纺织以抵制英国商品</a:t>
            </a:r>
            <a:endParaRPr lang="zh-CN" altLang="en-US" sz="2400"/>
          </a:p>
        </p:txBody>
      </p:sp>
      <p:pic>
        <p:nvPicPr>
          <p:cNvPr id="8" name="图片 7"/>
          <p:cNvPicPr>
            <a:picLocks noChangeAspect="1"/>
          </p:cNvPicPr>
          <p:nvPr/>
        </p:nvPicPr>
        <p:blipFill>
          <a:blip r:embed="rId2"/>
          <a:stretch>
            <a:fillRect/>
          </a:stretch>
        </p:blipFill>
        <p:spPr>
          <a:xfrm>
            <a:off x="6441440" y="610235"/>
            <a:ext cx="5071110" cy="3974465"/>
          </a:xfrm>
          <a:prstGeom prst="rect">
            <a:avLst/>
          </a:prstGeom>
          <a:effectLst>
            <a:outerShdw blurRad="63500" sx="102000" sy="102000" algn="ctr" rotWithShape="0">
              <a:prstClr val="black">
                <a:alpha val="40000"/>
              </a:prstClr>
            </a:outerShdw>
          </a:effectLst>
        </p:spPr>
      </p:pic>
      <p:sp>
        <p:nvSpPr>
          <p:cNvPr id="9" name="文本框 8"/>
          <p:cNvSpPr txBox="1"/>
          <p:nvPr/>
        </p:nvSpPr>
        <p:spPr>
          <a:xfrm>
            <a:off x="6906895" y="4749165"/>
            <a:ext cx="4494530" cy="1198880"/>
          </a:xfrm>
          <a:prstGeom prst="rect">
            <a:avLst/>
          </a:prstGeom>
          <a:noFill/>
        </p:spPr>
        <p:txBody>
          <a:bodyPr wrap="square" rtlCol="0" anchor="t">
            <a:spAutoFit/>
          </a:bodyPr>
          <a:p>
            <a:r>
              <a:rPr lang="zh-CN" altLang="en-US" sz="2400" b="1"/>
              <a:t>1948年1月，甘地以自己121小时的绝食赢得了印度宗教各派的团结。</a:t>
            </a:r>
            <a:endParaRPr lang="zh-CN" altLang="en-US" sz="2400" b="1"/>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lum bright="-6000"/>
          </a:blip>
          <a:stretch>
            <a:fillRect/>
          </a:stretch>
        </p:blipFill>
        <p:spPr>
          <a:xfrm>
            <a:off x="2634615" y="582295"/>
            <a:ext cx="7303135" cy="4753610"/>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2806700" y="5558155"/>
            <a:ext cx="6578600" cy="829945"/>
          </a:xfrm>
          <a:prstGeom prst="rect">
            <a:avLst/>
          </a:prstGeom>
          <a:noFill/>
        </p:spPr>
        <p:txBody>
          <a:bodyPr wrap="square" rtlCol="0" anchor="t">
            <a:spAutoFit/>
          </a:bodyPr>
          <a:p>
            <a:r>
              <a:rPr lang="zh-CN" altLang="en-US" sz="2400" b="1"/>
              <a:t>1930年3月12日，甘地夹在拥护者中间向海滨进军，抗议《盐业垄断法》。</a:t>
            </a:r>
            <a:endParaRPr lang="zh-CN" altLang="en-US" sz="2400" b="1"/>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8895" y="19685"/>
            <a:ext cx="12233275" cy="6881495"/>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598170" y="5948045"/>
            <a:ext cx="11233785" cy="953135"/>
          </a:xfrm>
          <a:prstGeom prst="rect">
            <a:avLst/>
          </a:prstGeom>
          <a:solidFill>
            <a:schemeClr val="bg1"/>
          </a:solidFill>
          <a:effectLst>
            <a:softEdge rad="63500"/>
          </a:effectLst>
        </p:spPr>
        <p:txBody>
          <a:bodyPr wrap="square" rtlCol="0" anchor="t">
            <a:spAutoFit/>
          </a:bodyPr>
          <a:p>
            <a:r>
              <a:rPr lang="zh-CN" altLang="en-US" sz="2800" b="1"/>
              <a:t>蒋介石夫妇访问印度时与甘地会晤，蒋一向对周边被西方殖民者统治国家的民族主义和独立运动充满了同情和理解，包括印度。</a:t>
            </a:r>
            <a:endParaRPr lang="zh-CN" altLang="en-US" sz="2800" b="1"/>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3810" y="23495"/>
            <a:ext cx="12153900" cy="6736080"/>
          </a:xfrm>
          <a:prstGeom prst="rect">
            <a:avLst/>
          </a:prstGeom>
          <a:effectLst>
            <a:outerShdw blurRad="63500" sx="102000" sy="102000" algn="ctr" rotWithShape="0">
              <a:prstClr val="black">
                <a:alpha val="40000"/>
              </a:prstClr>
            </a:outerShdw>
          </a:effectLst>
        </p:spPr>
      </p:pic>
      <p:sp>
        <p:nvSpPr>
          <p:cNvPr id="9" name="文本框 8"/>
          <p:cNvSpPr txBox="1"/>
          <p:nvPr/>
        </p:nvSpPr>
        <p:spPr>
          <a:xfrm>
            <a:off x="2012950" y="6104255"/>
            <a:ext cx="8134985" cy="521970"/>
          </a:xfrm>
          <a:prstGeom prst="rect">
            <a:avLst/>
          </a:prstGeom>
          <a:solidFill>
            <a:schemeClr val="bg1"/>
          </a:solidFill>
        </p:spPr>
        <p:txBody>
          <a:bodyPr wrap="square" rtlCol="0" anchor="t">
            <a:spAutoFit/>
          </a:bodyPr>
          <a:p>
            <a:pPr algn="ctr"/>
            <a:r>
              <a:rPr lang="zh-CN" altLang="en-US" sz="2800" b="1">
                <a:solidFill>
                  <a:schemeClr val="tx1"/>
                </a:solidFill>
              </a:rPr>
              <a:t>1948年1月31日，甘地遇刺。实拍甘地葬礼现场</a:t>
            </a:r>
            <a:endParaRPr lang="zh-CN" altLang="en-US" sz="2800" b="1">
              <a:solidFill>
                <a:schemeClr val="tx1"/>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8100" y="-41275"/>
            <a:ext cx="12324715" cy="6901180"/>
          </a:xfrm>
          <a:prstGeom prst="rect">
            <a:avLst/>
          </a:prstGeom>
        </p:spPr>
      </p:pic>
      <p:sp>
        <p:nvSpPr>
          <p:cNvPr id="43011" name="文本占位符 43010"/>
          <p:cNvSpPr>
            <a:spLocks noGrp="1"/>
          </p:cNvSpPr>
          <p:nvPr/>
        </p:nvSpPr>
        <p:spPr>
          <a:xfrm>
            <a:off x="1235710" y="918845"/>
            <a:ext cx="10252710" cy="1461135"/>
          </a:xfrm>
          <a:prstGeom prst="rect">
            <a:avLst/>
          </a:prstGeom>
          <a:solidFill>
            <a:schemeClr val="bg1">
              <a:alpha val="39000"/>
            </a:schemeClr>
          </a:solidFill>
          <a:ln w="9525">
            <a:noFill/>
          </a:ln>
          <a:effectLst>
            <a:softEdge rad="63500"/>
          </a:effectLst>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rgbClr val="000000"/>
                </a:solidFill>
                <a:latin typeface="Arial" panose="020B0604020202020204" pitchFamily="34" charset="0"/>
                <a:ea typeface="宋体" panose="02010600030101010101" pitchFamily="2" charset="-122"/>
                <a:cs typeface="+mn-ea"/>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宋体" panose="02010600030101010101" pitchFamily="2" charset="-122"/>
                <a:cs typeface="+mn-ea"/>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宋体" panose="02010600030101010101" pitchFamily="2" charset="-122"/>
                <a:cs typeface="+mn-ea"/>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cs typeface="+mn-ea"/>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cs typeface="+mn-ea"/>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cs typeface="+mn-ea"/>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cs typeface="+mn-ea"/>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cs typeface="+mn-ea"/>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cs typeface="+mn-ea"/>
              </a:defRPr>
            </a:lvl9pPr>
          </a:lstStyle>
          <a:p>
            <a:pPr marL="0" indent="0">
              <a:lnSpc>
                <a:spcPct val="100000"/>
              </a:lnSpc>
              <a:buNone/>
            </a:pPr>
            <a:r>
              <a:rPr lang="en-US" altLang="zh-CN" sz="2800" b="1" dirty="0">
                <a:solidFill>
                  <a:schemeClr val="tx1"/>
                </a:solidFill>
              </a:rPr>
              <a:t>       1999</a:t>
            </a:r>
            <a:r>
              <a:rPr lang="zh-CN" altLang="en-US" sz="2800" b="1" dirty="0">
                <a:solidFill>
                  <a:schemeClr val="tx1"/>
                </a:solidFill>
              </a:rPr>
              <a:t>年</a:t>
            </a:r>
            <a:r>
              <a:rPr lang="en-US" altLang="zh-CN" sz="2800" b="1" dirty="0">
                <a:solidFill>
                  <a:schemeClr val="tx1"/>
                </a:solidFill>
              </a:rPr>
              <a:t>《</a:t>
            </a:r>
            <a:r>
              <a:rPr lang="zh-CN" altLang="en-US" sz="2800" b="1" dirty="0">
                <a:solidFill>
                  <a:schemeClr val="tx1"/>
                </a:solidFill>
              </a:rPr>
              <a:t>时代</a:t>
            </a:r>
            <a:r>
              <a:rPr lang="en-US" altLang="zh-CN" sz="2800" b="1" dirty="0">
                <a:solidFill>
                  <a:schemeClr val="tx1"/>
                </a:solidFill>
              </a:rPr>
              <a:t>》</a:t>
            </a:r>
            <a:r>
              <a:rPr lang="zh-CN" altLang="en-US" sz="2800" b="1" dirty="0">
                <a:solidFill>
                  <a:schemeClr val="tx1"/>
                </a:solidFill>
              </a:rPr>
              <a:t>杂志将其评选为</a:t>
            </a:r>
            <a:r>
              <a:rPr lang="en-US" altLang="zh-CN" sz="2800" b="1" dirty="0">
                <a:solidFill>
                  <a:schemeClr val="tx1"/>
                </a:solidFill>
              </a:rPr>
              <a:t>20</a:t>
            </a:r>
            <a:r>
              <a:rPr lang="zh-CN" altLang="en-US" sz="2800" b="1" dirty="0">
                <a:solidFill>
                  <a:schemeClr val="tx1"/>
                </a:solidFill>
              </a:rPr>
              <a:t>世纪风云人物第一名是爱因斯坦，第二位世纪风云人物是罗斯福总统，印度的甘地列第三位，他是以个人之力抗拒专制、拯救民权和个人自由的象征。</a:t>
            </a:r>
            <a:endParaRPr lang="zh-CN" altLang="en-US" sz="2800" dirty="0">
              <a:solidFill>
                <a:schemeClr val="tx1"/>
              </a:solidFill>
            </a:endParaRPr>
          </a:p>
          <a:p>
            <a:pPr marL="0" indent="0">
              <a:lnSpc>
                <a:spcPct val="90000"/>
              </a:lnSpc>
              <a:buNone/>
            </a:pPr>
            <a:endParaRPr lang="zh-CN" altLang="en-US" sz="2800" dirty="0">
              <a:solidFill>
                <a:schemeClr val="tx1"/>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TEMPLATE_CATEGORY" val="custom"/>
  <p:tag name="KSO_WM_TEMPLATE_INDEX" val="20187308"/>
</p:tagLst>
</file>

<file path=ppt/tags/tag10.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BEAUTIFY_FLAG" val="#wm#"/>
  <p:tag name="KSO_WM_TEMPLATE_CATEGORY" val="custom"/>
  <p:tag name="KSO_WM_TEMPLATE_INDEX" val="20187308"/>
</p:tagLst>
</file>

<file path=ppt/tags/tag13.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BEAUTIFY_FLAG" val="#wm#"/>
  <p:tag name="KSO_WM_TEMPLATE_CATEGORY" val="custom"/>
  <p:tag name="KSO_WM_TEMPLATE_INDEX" val="20187308"/>
</p:tagLst>
</file>

<file path=ppt/tags/tag15.xml><?xml version="1.0" encoding="utf-8"?>
<p:tagLst xmlns:p="http://schemas.openxmlformats.org/presentationml/2006/main">
  <p:tag name="KSO_WM_BEAUTIFY_FLAG" val="#wm#"/>
  <p:tag name="KSO_WM_TEMPLATE_CATEGORY" val="custom"/>
  <p:tag name="KSO_WM_TEMPLATE_INDEX" val="20187308"/>
</p:tagLst>
</file>

<file path=ppt/tags/tag16.xml><?xml version="1.0" encoding="utf-8"?>
<p:tagLst xmlns:p="http://schemas.openxmlformats.org/presentationml/2006/main">
  <p:tag name="KSO_WM_BEAUTIFY_FLAG" val="#wm#"/>
  <p:tag name="KSO_WM_TEMPLATE_CATEGORY" val="custom"/>
  <p:tag name="KSO_WM_TEMPLATE_INDEX" val="20187308"/>
</p:tagLst>
</file>

<file path=ppt/tags/tag17.xml><?xml version="1.0" encoding="utf-8"?>
<p:tagLst xmlns:p="http://schemas.openxmlformats.org/presentationml/2006/main">
  <p:tag name="KSO_WM_BEAUTIFY_FLAG" val="#wm#"/>
  <p:tag name="KSO_WM_TEMPLATE_CATEGORY" val="custom"/>
  <p:tag name="KSO_WM_TEMPLATE_INDEX" val="20187308"/>
</p:tagLst>
</file>

<file path=ppt/tags/tag18.xml><?xml version="1.0" encoding="utf-8"?>
<p:tagLst xmlns:p="http://schemas.openxmlformats.org/presentationml/2006/main">
  <p:tag name="KSO_WM_BEAUTIFY_FLAG" val="#wm#"/>
  <p:tag name="KSO_WM_TEMPLATE_CATEGORY" val="custom"/>
  <p:tag name="KSO_WM_TEMPLATE_INDEX" val="20187308"/>
</p:tagLst>
</file>

<file path=ppt/tags/tag19.xml><?xml version="1.0" encoding="utf-8"?>
<p:tagLst xmlns:p="http://schemas.openxmlformats.org/presentationml/2006/main">
  <p:tag name="KSO_WM_BEAUTIFY_FLAG" val="#wm#"/>
  <p:tag name="KSO_WM_TEMPLATE_CATEGORY" val="custom"/>
  <p:tag name="KSO_WM_TEMPLATE_INDEX" val="20187308"/>
</p:tagLst>
</file>

<file path=ppt/tags/tag2.xml><?xml version="1.0" encoding="utf-8"?>
<p:tagLst xmlns:p="http://schemas.openxmlformats.org/presentationml/2006/main">
  <p:tag name="KSO_WM_TAG_VERSION" val="1.0"/>
  <p:tag name="KSO_WM_TEMPLATE_CATEGORY" val="custom"/>
  <p:tag name="KSO_WM_TEMPLATE_INDEX" val="20187308"/>
</p:tagLst>
</file>

<file path=ppt/tags/tag20.xml><?xml version="1.0" encoding="utf-8"?>
<p:tagLst xmlns:p="http://schemas.openxmlformats.org/presentationml/2006/main">
  <p:tag name="KSO_WM_BEAUTIFY_FLAG" val="#wm#"/>
  <p:tag name="KSO_WM_TEMPLATE_CATEGORY" val="custom"/>
  <p:tag name="KSO_WM_TEMPLATE_INDEX" val="20187308"/>
</p:tagLst>
</file>

<file path=ppt/tags/tag21.xml><?xml version="1.0" encoding="utf-8"?>
<p:tagLst xmlns:p="http://schemas.openxmlformats.org/presentationml/2006/main">
  <p:tag name="KSO_WM_BEAUTIFY_FLAG" val="#wm#"/>
  <p:tag name="KSO_WM_TEMPLATE_CATEGORY" val="custom"/>
  <p:tag name="KSO_WM_TEMPLATE_INDEX" val="20187308"/>
</p:tagLst>
</file>

<file path=ppt/tags/tag22.xml><?xml version="1.0" encoding="utf-8"?>
<p:tagLst xmlns:p="http://schemas.openxmlformats.org/presentationml/2006/main">
  <p:tag name="KSO_WM_BEAUTIFY_FLAG" val="#wm#"/>
  <p:tag name="KSO_WM_TEMPLATE_CATEGORY" val="custom"/>
  <p:tag name="KSO_WM_TEMPLATE_INDEX" val="20187308"/>
</p:tagLst>
</file>

<file path=ppt/tags/tag23.xml><?xml version="1.0" encoding="utf-8"?>
<p:tagLst xmlns:p="http://schemas.openxmlformats.org/presentationml/2006/main">
  <p:tag name="KSO_WM_BEAUTIFY_FLAG" val="#wm#"/>
  <p:tag name="KSO_WM_TEMPLATE_CATEGORY" val="custom"/>
  <p:tag name="KSO_WM_TEMPLATE_INDEX" val="20187308"/>
</p:tagLst>
</file>

<file path=ppt/tags/tag24.xml><?xml version="1.0" encoding="utf-8"?>
<p:tagLst xmlns:p="http://schemas.openxmlformats.org/presentationml/2006/main">
  <p:tag name="KSO_WM_BEAUTIFY_FLAG" val="#wm#"/>
  <p:tag name="KSO_WM_TEMPLATE_CATEGORY" val="custom"/>
  <p:tag name="KSO_WM_TEMPLATE_INDEX" val="20187308"/>
</p:tagLst>
</file>

<file path=ppt/tags/tag3.xml><?xml version="1.0" encoding="utf-8"?>
<p:tagLst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5.xml><?xml version="1.0" encoding="utf-8"?>
<p:tagLst xmlns:p="http://schemas.openxmlformats.org/presentationml/2006/main">
  <p:tag name="KSO_WM_BEAUTIFY_FLAG" val="#wm#"/>
  <p:tag name="KSO_WM_TEMPLATE_CATEGORY" val="custom"/>
  <p:tag name="KSO_WM_TEMPLATE_INDEX" val="20187308"/>
</p:tagLst>
</file>

<file path=ppt/tags/tag6.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1619</Words>
  <PresentationFormat>宽屏</PresentationFormat>
  <Paragraphs>136</Paragraphs>
  <Slides>21</Slides>
  <Notes>15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Arial</vt:lpstr>
      <vt:lpstr>宋体</vt:lpstr>
      <vt:lpstr>Wingdings</vt:lpstr>
      <vt:lpstr>华文行楷</vt:lpstr>
      <vt:lpstr>黑体</vt:lpstr>
      <vt:lpstr>隶书</vt:lpstr>
      <vt:lpstr>微软雅黑</vt:lpstr>
      <vt:lpstr>Tahoma</vt:lpstr>
      <vt:lpstr>楷体_GB2312</vt:lpstr>
      <vt:lpstr>Arial Unicode MS</vt:lpstr>
      <vt:lpstr>等线</vt:lpstr>
      <vt:lpstr>Calibri</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2017-08-03T09:01:00Z</dcterms:created>
  <dcterms:modified xsi:type="dcterms:W3CDTF">2018-12-12T14:15:57Z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2052-11.1.0.8013</vt:lpwstr>
  </property>
</Properties>
</file>